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media/image19.svg" ContentType="image/svg+xml"/>
  <Override PartName="/ppt/media/image21.svg" ContentType="image/svg+xml"/>
  <Override PartName="/ppt/media/image23.svg" ContentType="image/svg+xml"/>
  <Override PartName="/ppt/media/image4.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6" r:id="rId3"/>
  </p:sldMasterIdLst>
  <p:notesMasterIdLst>
    <p:notesMasterId r:id="rId6"/>
  </p:notesMasterIdLst>
  <p:handoutMasterIdLst>
    <p:handoutMasterId r:id="rId45"/>
  </p:handoutMasterIdLst>
  <p:sldIdLst>
    <p:sldId id="256" r:id="rId4"/>
    <p:sldId id="346" r:id="rId5"/>
    <p:sldId id="1188" r:id="rId7"/>
    <p:sldId id="8611627" r:id="rId8"/>
    <p:sldId id="8612087" r:id="rId9"/>
    <p:sldId id="8612088" r:id="rId10"/>
    <p:sldId id="274" r:id="rId11"/>
    <p:sldId id="8612089" r:id="rId12"/>
    <p:sldId id="8612090" r:id="rId13"/>
    <p:sldId id="8611647" r:id="rId14"/>
    <p:sldId id="8611871" r:id="rId15"/>
    <p:sldId id="8611863" r:id="rId16"/>
    <p:sldId id="8612175" r:id="rId17"/>
    <p:sldId id="8612176" r:id="rId18"/>
    <p:sldId id="8612177" r:id="rId19"/>
    <p:sldId id="8611864" r:id="rId20"/>
    <p:sldId id="8611866" r:id="rId21"/>
    <p:sldId id="8612178" r:id="rId22"/>
    <p:sldId id="8612179" r:id="rId23"/>
    <p:sldId id="8612180" r:id="rId24"/>
    <p:sldId id="8612181" r:id="rId25"/>
    <p:sldId id="8611881" r:id="rId26"/>
    <p:sldId id="8611882" r:id="rId27"/>
    <p:sldId id="8611725" r:id="rId28"/>
    <p:sldId id="8612182" r:id="rId29"/>
    <p:sldId id="8612183" r:id="rId30"/>
    <p:sldId id="8612184" r:id="rId31"/>
    <p:sldId id="8611886" r:id="rId32"/>
    <p:sldId id="8612185" r:id="rId33"/>
    <p:sldId id="8612186" r:id="rId34"/>
    <p:sldId id="8611872" r:id="rId35"/>
    <p:sldId id="8612187" r:id="rId36"/>
    <p:sldId id="8612188" r:id="rId37"/>
    <p:sldId id="8612189" r:id="rId38"/>
    <p:sldId id="8612190" r:id="rId39"/>
    <p:sldId id="8612191" r:id="rId40"/>
    <p:sldId id="8612192" r:id="rId41"/>
    <p:sldId id="8612193" r:id="rId42"/>
    <p:sldId id="8612084" r:id="rId43"/>
    <p:sldId id="8611797" r:id="rId44"/>
  </p:sldIdLst>
  <p:sldSz cx="12192000" cy="6858000"/>
  <p:notesSz cx="6858000" cy="9144000"/>
  <p:embeddedFontLst>
    <p:embeddedFont>
      <p:font typeface="楷体" panose="02010609060101010101" charset="-122"/>
      <p:regular r:id="rId50"/>
    </p:embeddedFont>
    <p:embeddedFont>
      <p:font typeface="微软雅黑" panose="020B0503020204020204" charset="-122"/>
      <p:regular r:id="rId51"/>
    </p:embeddedFont>
    <p:embeddedFont>
      <p:font typeface="等线 Light" panose="02010600030101010101" charset="-122"/>
      <p:regular r:id="rId52"/>
    </p:embeddedFont>
    <p:embeddedFont>
      <p:font typeface="等线" panose="02010600030101010101" charset="-122"/>
      <p:regular r:id="rId53"/>
    </p:embeddedFont>
    <p:embeddedFont>
      <p:font typeface="Calibri" panose="020F0502020204030204" charset="0"/>
      <p:regular r:id="rId54"/>
      <p:bold r:id="rId55"/>
      <p:italic r:id="rId56"/>
      <p:boldItalic r:id="rId57"/>
    </p:embeddedFont>
  </p:embeddedFontLst>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54" userDrawn="1">
          <p15:clr>
            <a:srgbClr val="A4A3A4"/>
          </p15:clr>
        </p15:guide>
        <p15:guide id="2" pos="38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0AD47"/>
    <a:srgbClr val="0C5DE1"/>
    <a:srgbClr val="FFC30B"/>
    <a:srgbClr val="654BFF"/>
    <a:srgbClr val="050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showGuides="1">
      <p:cViewPr>
        <p:scale>
          <a:sx n="50" d="100"/>
          <a:sy n="50" d="100"/>
        </p:scale>
        <p:origin x="1416" y="372"/>
      </p:cViewPr>
      <p:guideLst>
        <p:guide orient="horz" pos="3654"/>
        <p:guide pos="389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8" Type="http://schemas.openxmlformats.org/officeDocument/2006/relationships/tags" Target="tags/tag401.xml"/><Relationship Id="rId57" Type="http://schemas.openxmlformats.org/officeDocument/2006/relationships/font" Target="fonts/font8.fntdata"/><Relationship Id="rId56" Type="http://schemas.openxmlformats.org/officeDocument/2006/relationships/font" Target="fonts/font7.fntdata"/><Relationship Id="rId55" Type="http://schemas.openxmlformats.org/officeDocument/2006/relationships/font" Target="fonts/font6.fntdata"/><Relationship Id="rId54" Type="http://schemas.openxmlformats.org/officeDocument/2006/relationships/font" Target="fonts/font5.fntdata"/><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EA908-5415-4179-8E87-3DDF614221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916FB0-1783-4797-BA04-6604461534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7" Type="http://schemas.openxmlformats.org/officeDocument/2006/relationships/image" Target="../media/image4.svg"/><Relationship Id="rId16" Type="http://schemas.openxmlformats.org/officeDocument/2006/relationships/image" Target="../media/image3.png"/><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media/image5.jpeg"/><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image" Target="../media/image7.png"/><Relationship Id="rId4" Type="http://schemas.openxmlformats.org/officeDocument/2006/relationships/tags" Target="../tags/tag29.xml"/><Relationship Id="rId3" Type="http://schemas.openxmlformats.org/officeDocument/2006/relationships/image" Target="../media/image6.jpeg"/><Relationship Id="rId2" Type="http://schemas.openxmlformats.org/officeDocument/2006/relationships/tags" Target="../tags/tag28.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image" Target="../media/image8.jpeg"/><Relationship Id="rId2" Type="http://schemas.openxmlformats.org/officeDocument/2006/relationships/tags" Target="../tags/tag69.xml"/><Relationship Id="rId17" Type="http://schemas.openxmlformats.org/officeDocument/2006/relationships/image" Target="../media/image9.svg"/><Relationship Id="rId16" Type="http://schemas.openxmlformats.org/officeDocument/2006/relationships/image" Target="../media/image3.png"/><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05061A"/>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userDrawn="1"/>
        </p:nvSpPr>
        <p:spPr>
          <a:xfrm>
            <a:off x="568324" y="298379"/>
            <a:ext cx="2803526" cy="483235"/>
          </a:xfrm>
          <a:prstGeom prst="rect">
            <a:avLst/>
          </a:prstGeom>
          <a:noFill/>
          <a:effectLst/>
        </p:spPr>
        <p:txBody>
          <a:bodyPr wrap="square" lIns="114715" tIns="57357" rIns="114715" bIns="57357">
            <a:spAutoFit/>
          </a:bodyPr>
          <a:lstStyle/>
          <a:p>
            <a:pPr algn="l"/>
            <a:endParaRPr lang="zh-CN" altLang="en-US" sz="2400" spc="0" dirty="0">
              <a:solidFill>
                <a:schemeClr val="tx1">
                  <a:lumMod val="75000"/>
                  <a:lumOff val="25000"/>
                </a:schemeClr>
              </a:solidFill>
              <a:latin typeface="思源宋体 Heavy" panose="02020900000000000000" pitchFamily="18" charset="-122"/>
              <a:ea typeface="思源宋体 Heavy" panose="02020900000000000000" pitchFamily="18" charset="-122"/>
              <a:cs typeface="+mn-ea"/>
              <a:sym typeface="+mn-lt"/>
            </a:endParaRPr>
          </a:p>
        </p:txBody>
      </p:sp>
      <p:pic>
        <p:nvPicPr>
          <p:cNvPr id="9" name="图片 8" descr="千库网_现代人工智能医学场景_元素编号12049675"/>
          <p:cNvPicPr>
            <a:picLocks noChangeAspect="1"/>
          </p:cNvPicPr>
          <p:nvPr userDrawn="1"/>
        </p:nvPicPr>
        <p:blipFill>
          <a:blip r:embed="rId2"/>
          <a:stretch>
            <a:fillRect/>
          </a:stretch>
        </p:blipFill>
        <p:spPr>
          <a:xfrm>
            <a:off x="7790815" y="1273810"/>
            <a:ext cx="4255770" cy="4965065"/>
          </a:xfrm>
          <a:prstGeom prst="rect">
            <a:avLst/>
          </a:prstGeom>
        </p:spPr>
      </p:pic>
      <p:sp>
        <p:nvSpPr>
          <p:cNvPr id="17" name="六边形 16"/>
          <p:cNvSpPr/>
          <p:nvPr userDrawn="1"/>
        </p:nvSpPr>
        <p:spPr>
          <a:xfrm>
            <a:off x="763270" y="527050"/>
            <a:ext cx="420370" cy="353060"/>
          </a:xfrm>
          <a:prstGeom prst="hexagon">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六边形 16"/>
          <p:cNvSpPr/>
          <p:nvPr userDrawn="1"/>
        </p:nvSpPr>
        <p:spPr>
          <a:xfrm>
            <a:off x="763270" y="527050"/>
            <a:ext cx="420370" cy="353060"/>
          </a:xfrm>
          <a:prstGeom prst="hexagon">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p:cNvSpPr txBox="1"/>
          <p:nvPr userDrawn="1"/>
        </p:nvSpPr>
        <p:spPr>
          <a:xfrm>
            <a:off x="568324" y="298379"/>
            <a:ext cx="4194176" cy="485166"/>
          </a:xfrm>
          <a:prstGeom prst="rect">
            <a:avLst/>
          </a:prstGeom>
          <a:noFill/>
          <a:effectLst/>
        </p:spPr>
        <p:txBody>
          <a:bodyPr wrap="square" lIns="114715" tIns="57357" rIns="114715" bIns="57357">
            <a:spAutoFit/>
          </a:bodyPr>
          <a:lstStyle/>
          <a:p>
            <a:r>
              <a:rPr lang="en-US" altLang="zh-CN"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ChatGPT</a:t>
            </a:r>
            <a:r>
              <a:rPr lang="zh-CN" altLang="en-US"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为什么能如此火爆？</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endParaRPr>
          </a:p>
        </p:txBody>
      </p:sp>
    </p:spTree>
  </p:cSld>
  <p:clrMapOvr>
    <a:masterClrMapping/>
  </p:clrMapOvr>
  <p:transition advTm="2000">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p:cNvSpPr txBox="1"/>
          <p:nvPr userDrawn="1"/>
        </p:nvSpPr>
        <p:spPr>
          <a:xfrm>
            <a:off x="568324" y="298379"/>
            <a:ext cx="3908426" cy="485166"/>
          </a:xfrm>
          <a:prstGeom prst="rect">
            <a:avLst/>
          </a:prstGeom>
          <a:noFill/>
          <a:effectLst/>
        </p:spPr>
        <p:txBody>
          <a:bodyPr wrap="square" lIns="114715" tIns="57357" rIns="114715" bIns="57357">
            <a:spAutoFit/>
          </a:bodyPr>
          <a:lstStyle/>
          <a:p>
            <a:r>
              <a:rPr lang="en-US" altLang="zh-CN"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ChatGPT</a:t>
            </a:r>
            <a:r>
              <a:rPr lang="zh-CN" altLang="en-US"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的局限性有哪些？</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p:cNvSpPr txBox="1"/>
          <p:nvPr userDrawn="1"/>
        </p:nvSpPr>
        <p:spPr>
          <a:xfrm>
            <a:off x="568324" y="298379"/>
            <a:ext cx="4079876" cy="485166"/>
          </a:xfrm>
          <a:prstGeom prst="rect">
            <a:avLst/>
          </a:prstGeom>
          <a:noFill/>
          <a:effectLst/>
        </p:spPr>
        <p:txBody>
          <a:bodyPr wrap="square" lIns="114715" tIns="57357" rIns="114715" bIns="57357">
            <a:spAutoFit/>
          </a:bodyPr>
          <a:lstStyle/>
          <a:p>
            <a:r>
              <a:rPr lang="en-US" altLang="zh-CN"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ChatGPT</a:t>
            </a:r>
            <a:r>
              <a:rPr lang="zh-CN" altLang="en-US"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可能取代哪些职业？</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62" name="图片 61"/>
          <p:cNvPicPr>
            <a:picLocks noChangeAspect="1"/>
          </p:cNvPicPr>
          <p:nvPr userDrawn="1">
            <p:custDataLst>
              <p:tags r:id="rId2"/>
            </p:custDataLst>
          </p:nvPr>
        </p:nvPicPr>
        <p:blipFill>
          <a:blip r:embed="rId3" cstate="email"/>
          <a:srcRect/>
          <a:stretch>
            <a:fillRect/>
          </a:stretch>
        </p:blipFill>
        <p:spPr>
          <a:xfrm>
            <a:off x="15240" y="0"/>
            <a:ext cx="12176760" cy="6840220"/>
          </a:xfrm>
          <a:prstGeom prst="rect">
            <a:avLst/>
          </a:prstGeom>
        </p:spPr>
      </p:pic>
      <p:sp>
        <p:nvSpPr>
          <p:cNvPr id="40" name="矩形 39"/>
          <p:cNvSpPr/>
          <p:nvPr userDrawn="1">
            <p:custDataLst>
              <p:tags r:id="rId4"/>
            </p:custDataLst>
          </p:nvPr>
        </p:nvSpPr>
        <p:spPr>
          <a:xfrm>
            <a:off x="15240" y="0"/>
            <a:ext cx="7313295" cy="6858000"/>
          </a:xfrm>
          <a:prstGeom prst="rect">
            <a:avLst/>
          </a:prstGeom>
          <a:gradFill>
            <a:gsLst>
              <a:gs pos="0">
                <a:srgbClr val="051321"/>
              </a:gs>
              <a:gs pos="100000">
                <a:srgbClr val="051321">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2" name="任意多边形 45"/>
          <p:cNvSpPr/>
          <p:nvPr userDrawn="1">
            <p:custDataLst>
              <p:tags r:id="rId5"/>
            </p:custDataLst>
          </p:nvPr>
        </p:nvSpPr>
        <p:spPr>
          <a:xfrm>
            <a:off x="838200" y="1369060"/>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mn-ea"/>
              <a:sym typeface="MiSans Normal" panose="00000500000000000000" charset="-122"/>
            </a:endParaRPr>
          </a:p>
        </p:txBody>
      </p:sp>
      <p:sp>
        <p:nvSpPr>
          <p:cNvPr id="16" name="矩形 15"/>
          <p:cNvSpPr/>
          <p:nvPr userDrawn="1">
            <p:custDataLst>
              <p:tags r:id="rId6"/>
            </p:custDataLst>
          </p:nvPr>
        </p:nvSpPr>
        <p:spPr>
          <a:xfrm>
            <a:off x="-635" y="5415280"/>
            <a:ext cx="12192635" cy="144272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任意多边形: 形状 11"/>
          <p:cNvSpPr/>
          <p:nvPr userDrawn="1">
            <p:custDataLst>
              <p:tags r:id="rId7"/>
            </p:custDataLst>
          </p:nvPr>
        </p:nvSpPr>
        <p:spPr>
          <a:xfrm>
            <a:off x="642620" y="5114925"/>
            <a:ext cx="1036955" cy="307975"/>
          </a:xfrm>
          <a:custGeom>
            <a:avLst/>
            <a:gdLst>
              <a:gd name="connsiteX0" fmla="*/ 6104525 w 12192000"/>
              <a:gd name="connsiteY0" fmla="*/ 0 h 1862910"/>
              <a:gd name="connsiteX1" fmla="*/ 6405516 w 12192000"/>
              <a:gd name="connsiteY1" fmla="*/ 157480 h 1862910"/>
              <a:gd name="connsiteX2" fmla="*/ 6801756 w 12192000"/>
              <a:gd name="connsiteY2" fmla="*/ 358140 h 1862910"/>
              <a:gd name="connsiteX3" fmla="*/ 7877871 w 12192000"/>
              <a:gd name="connsiteY3" fmla="*/ 358140 h 1862910"/>
              <a:gd name="connsiteX4" fmla="*/ 12192000 w 12192000"/>
              <a:gd name="connsiteY4" fmla="*/ 358140 h 1862910"/>
              <a:gd name="connsiteX5" fmla="*/ 12192000 w 12192000"/>
              <a:gd name="connsiteY5" fmla="*/ 1862910 h 1862910"/>
              <a:gd name="connsiteX6" fmla="*/ 0 w 12192000"/>
              <a:gd name="connsiteY6" fmla="*/ 1862910 h 1862910"/>
              <a:gd name="connsiteX7" fmla="*/ 0 w 12192000"/>
              <a:gd name="connsiteY7" fmla="*/ 358140 h 1862910"/>
              <a:gd name="connsiteX8" fmla="*/ 2547257 w 12192000"/>
              <a:gd name="connsiteY8" fmla="*/ 358140 h 1862910"/>
              <a:gd name="connsiteX9" fmla="*/ 5407296 w 12192000"/>
              <a:gd name="connsiteY9" fmla="*/ 358140 h 1862910"/>
              <a:gd name="connsiteX10" fmla="*/ 5803536 w 12192000"/>
              <a:gd name="connsiteY10" fmla="*/ 157480 h 1862910"/>
              <a:gd name="connsiteX11" fmla="*/ 6104525 w 12192000"/>
              <a:gd name="connsiteY11" fmla="*/ 0 h 18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5" h="786">
                <a:moveTo>
                  <a:pt x="1323" y="0"/>
                </a:moveTo>
                <a:cubicBezTo>
                  <a:pt x="1608" y="0"/>
                  <a:pt x="1860" y="142"/>
                  <a:pt x="2011" y="360"/>
                </a:cubicBezTo>
                <a:cubicBezTo>
                  <a:pt x="2157" y="570"/>
                  <a:pt x="2374" y="715"/>
                  <a:pt x="2619" y="779"/>
                </a:cubicBezTo>
                <a:lnTo>
                  <a:pt x="2645" y="786"/>
                </a:lnTo>
                <a:lnTo>
                  <a:pt x="0" y="786"/>
                </a:lnTo>
                <a:lnTo>
                  <a:pt x="26" y="779"/>
                </a:lnTo>
                <a:cubicBezTo>
                  <a:pt x="270" y="715"/>
                  <a:pt x="488" y="570"/>
                  <a:pt x="636" y="360"/>
                </a:cubicBezTo>
                <a:cubicBezTo>
                  <a:pt x="787" y="142"/>
                  <a:pt x="1039" y="0"/>
                  <a:pt x="13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椭圆 8"/>
          <p:cNvSpPr>
            <a:spLocks noChangeAspect="1"/>
          </p:cNvSpPr>
          <p:nvPr userDrawn="1">
            <p:custDataLst>
              <p:tags r:id="rId8"/>
            </p:custDataLst>
          </p:nvPr>
        </p:nvSpPr>
        <p:spPr>
          <a:xfrm>
            <a:off x="976630" y="5263515"/>
            <a:ext cx="354330" cy="354330"/>
          </a:xfrm>
          <a:prstGeom prst="ellipse">
            <a:avLst/>
          </a:prstGeom>
          <a:solidFill>
            <a:srgbClr val="FFFFFF"/>
          </a:solidFill>
          <a:ln>
            <a:noFill/>
          </a:ln>
          <a:effectLst>
            <a:outerShdw blurRad="254000" dist="127000" dir="2700000" algn="tl" rotWithShape="0">
              <a:srgbClr val="08080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a:spLocks noChangeAspect="1"/>
          </p:cNvSpPr>
          <p:nvPr userDrawn="1">
            <p:custDataLst>
              <p:tags r:id="rId9"/>
            </p:custDataLst>
          </p:nvPr>
        </p:nvSpPr>
        <p:spPr>
          <a:xfrm rot="10800000">
            <a:off x="1105535" y="5407660"/>
            <a:ext cx="96520" cy="6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10"/>
            </p:custDataLst>
          </p:nvPr>
        </p:nvSpPr>
        <p:spPr>
          <a:xfrm>
            <a:off x="838200" y="1528445"/>
            <a:ext cx="5570220" cy="1994535"/>
          </a:xfrm>
        </p:spPr>
        <p:txBody>
          <a:bodyPr wrap="square" anchor="b" anchorCtr="0">
            <a:normAutofit/>
          </a:bodyPr>
          <a:lstStyle>
            <a:lvl1pPr algn="l">
              <a:lnSpc>
                <a:spcPct val="100000"/>
              </a:lnSpc>
              <a:defRPr sz="6000">
                <a:gradFill>
                  <a:gsLst>
                    <a:gs pos="0">
                      <a:schemeClr val="accent1">
                        <a:lumMod val="5000"/>
                        <a:lumOff val="95000"/>
                      </a:schemeClr>
                    </a:gs>
                    <a:gs pos="0">
                      <a:schemeClr val="accent1">
                        <a:lumMod val="5000"/>
                        <a:lumOff val="95000"/>
                      </a:schemeClr>
                    </a:gs>
                    <a:gs pos="0">
                      <a:schemeClr val="accent1">
                        <a:lumMod val="5000"/>
                        <a:lumOff val="95000"/>
                      </a:schemeClr>
                    </a:gs>
                    <a:gs pos="35000">
                      <a:schemeClr val="accent1">
                        <a:lumMod val="5000"/>
                        <a:lumOff val="9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Lst>
                  <a:lin ang="5400000" scaled="0"/>
                </a:gradFill>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1"/>
            </p:custDataLst>
          </p:nvPr>
        </p:nvSpPr>
        <p:spPr>
          <a:xfrm>
            <a:off x="838200" y="3618230"/>
            <a:ext cx="5570220" cy="496570"/>
          </a:xfrm>
        </p:spPr>
        <p:txBody>
          <a:bodyPr wrap="square" anchor="t" anchorCtr="0">
            <a:normAutofit/>
          </a:bodyPr>
          <a:lstStyle>
            <a:lvl1pPr marL="0" indent="0" algn="l">
              <a:lnSpc>
                <a:spcPct val="100000"/>
              </a:lnSpc>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pic>
        <p:nvPicPr>
          <p:cNvPr id="22" name="图形 28"/>
          <p:cNvPicPr>
            <a:picLocks noChangeAspect="1"/>
          </p:cNvPicPr>
          <p:nvPr userDrawn="1">
            <p:custDataLst>
              <p:tags r:id="rId15"/>
            </p:custDataLst>
          </p:nvPr>
        </p:nvPicPr>
        <p:blipFill>
          <a:blip r:embed="rId16" cstate="print">
            <a:extLst>
              <a:ext uri="{96DAC541-7B7A-43D3-8B79-37D633B846F1}">
                <asvg:svgBlip xmlns:asvg="http://schemas.microsoft.com/office/drawing/2016/SVG/main" r:embed="rId17"/>
              </a:ext>
            </a:extLst>
          </a:blip>
          <a:srcRect r="5736"/>
          <a:stretch>
            <a:fillRect/>
          </a:stretch>
        </p:blipFill>
        <p:spPr>
          <a:xfrm flipV="1">
            <a:off x="7235190" y="5837555"/>
            <a:ext cx="4956810" cy="618490"/>
          </a:xfrm>
          <a:custGeom>
            <a:avLst/>
            <a:gdLst/>
            <a:ahLst/>
            <a:cxnLst>
              <a:cxn ang="3">
                <a:pos x="hc" y="t"/>
              </a:cxn>
              <a:cxn ang="cd2">
                <a:pos x="l" y="vc"/>
              </a:cxn>
              <a:cxn ang="cd4">
                <a:pos x="hc" y="b"/>
              </a:cxn>
              <a:cxn ang="0">
                <a:pos x="r" y="vc"/>
              </a:cxn>
            </a:cxnLst>
            <a:rect l="l" t="t" r="r" b="b"/>
            <a:pathLst>
              <a:path w="7806" h="974">
                <a:moveTo>
                  <a:pt x="0" y="0"/>
                </a:moveTo>
                <a:lnTo>
                  <a:pt x="7806" y="0"/>
                </a:lnTo>
                <a:lnTo>
                  <a:pt x="7806" y="974"/>
                </a:lnTo>
                <a:lnTo>
                  <a:pt x="0" y="974"/>
                </a:lnTo>
                <a:lnTo>
                  <a:pt x="0" y="0"/>
                </a:lnTo>
                <a:close/>
              </a:path>
            </a:pathLst>
          </a:custGeom>
          <a:gradFill>
            <a:gsLst>
              <a:gs pos="0">
                <a:schemeClr val="accent1"/>
              </a:gs>
              <a:gs pos="100000">
                <a:srgbClr val="47AEF1"/>
              </a:gs>
            </a:gsLst>
            <a:lin ang="2580000" scaled="0"/>
          </a:grad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20320"/>
            <a:ext cx="11750675" cy="6837680"/>
          </a:xfrm>
          <a:prstGeom prst="rect">
            <a:avLst/>
          </a:prstGeom>
          <a:solidFill>
            <a:schemeClr val="tx2">
              <a:lumMod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3" name="图片 32"/>
          <p:cNvPicPr>
            <a:picLocks noChangeAspect="1"/>
          </p:cNvPicPr>
          <p:nvPr userDrawn="1">
            <p:custDataLst>
              <p:tags r:id="rId3"/>
            </p:custDataLst>
          </p:nvPr>
        </p:nvPicPr>
        <p:blipFill>
          <a:blip r:embed="rId4" cstate="email">
            <a:alphaModFix amt="24000"/>
            <a:lum bright="24000" contrast="66000"/>
          </a:blip>
          <a:srcRect/>
          <a:stretch>
            <a:fillRect/>
          </a:stretch>
        </p:blipFill>
        <p:spPr>
          <a:xfrm rot="10800000">
            <a:off x="0" y="0"/>
            <a:ext cx="12167870" cy="6857365"/>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0" name="任意多边形 39"/>
          <p:cNvSpPr/>
          <p:nvPr userDrawn="1">
            <p:custDataLst>
              <p:tags r:id="rId5"/>
            </p:custDataLst>
          </p:nvPr>
        </p:nvSpPr>
        <p:spPr>
          <a:xfrm>
            <a:off x="-635" y="635"/>
            <a:ext cx="12192635" cy="6856730"/>
          </a:xfrm>
          <a:custGeom>
            <a:avLst/>
            <a:gdLst/>
            <a:ahLst/>
            <a:cxnLst>
              <a:cxn ang="3">
                <a:pos x="hc" y="t"/>
              </a:cxn>
              <a:cxn ang="cd2">
                <a:pos x="l" y="vc"/>
              </a:cxn>
              <a:cxn ang="cd4">
                <a:pos x="hc" y="b"/>
              </a:cxn>
              <a:cxn ang="0">
                <a:pos x="r" y="vc"/>
              </a:cxn>
            </a:cxnLst>
            <a:rect l="l" t="t" r="r" b="b"/>
            <a:pathLst>
              <a:path w="19200" h="10871">
                <a:moveTo>
                  <a:pt x="0" y="0"/>
                </a:moveTo>
                <a:lnTo>
                  <a:pt x="19200" y="0"/>
                </a:lnTo>
                <a:lnTo>
                  <a:pt x="19200" y="10871"/>
                </a:lnTo>
                <a:lnTo>
                  <a:pt x="0" y="10871"/>
                </a:lnTo>
                <a:lnTo>
                  <a:pt x="0" y="0"/>
                </a:lnTo>
                <a:close/>
              </a:path>
            </a:pathLst>
          </a:custGeom>
          <a:gradFill>
            <a:gsLst>
              <a:gs pos="38000">
                <a:srgbClr val="051321"/>
              </a:gs>
              <a:gs pos="100000">
                <a:srgbClr val="051321">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 name="任意多边形 35"/>
          <p:cNvSpPr/>
          <p:nvPr userDrawn="1">
            <p:custDataLst>
              <p:tags r:id="rId6"/>
            </p:custDataLst>
          </p:nvPr>
        </p:nvSpPr>
        <p:spPr>
          <a:xfrm>
            <a:off x="851535" y="1682750"/>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noFill/>
              <a:latin typeface="+mn-ea"/>
              <a:sym typeface="MiSans Normal" panose="00000500000000000000" charset="-122"/>
            </a:endParaRPr>
          </a:p>
        </p:txBody>
      </p:sp>
      <p:sp>
        <p:nvSpPr>
          <p:cNvPr id="10" name="矩形 9"/>
          <p:cNvSpPr/>
          <p:nvPr userDrawn="1">
            <p:custDataLst>
              <p:tags r:id="rId7"/>
            </p:custDataLst>
          </p:nvPr>
        </p:nvSpPr>
        <p:spPr>
          <a:xfrm>
            <a:off x="-635" y="6077585"/>
            <a:ext cx="12192635" cy="77978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8"/>
            </p:custDataLst>
          </p:nvPr>
        </p:nvSpPr>
        <p:spPr>
          <a:xfrm>
            <a:off x="757238" y="565200"/>
            <a:ext cx="2880000" cy="1081088"/>
          </a:xfrm>
        </p:spPr>
        <p:txBody>
          <a:bodyPr wrap="square" anchor="b">
            <a:normAutofit/>
          </a:bodyPr>
          <a:lstStyle>
            <a:lvl1pPr>
              <a:defRPr sz="6000">
                <a:gradFill>
                  <a:gsLst>
                    <a:gs pos="0">
                      <a:schemeClr val="accent1">
                        <a:lumMod val="5000"/>
                        <a:lumOff val="95000"/>
                      </a:schemeClr>
                    </a:gs>
                    <a:gs pos="0">
                      <a:schemeClr val="accent1">
                        <a:lumMod val="5000"/>
                        <a:lumOff val="95000"/>
                      </a:schemeClr>
                    </a:gs>
                    <a:gs pos="74000">
                      <a:schemeClr val="accent1">
                        <a:lumMod val="45000"/>
                        <a:lumOff val="55000"/>
                      </a:schemeClr>
                    </a:gs>
                    <a:gs pos="74000">
                      <a:schemeClr val="accent1">
                        <a:lumMod val="45000"/>
                        <a:lumOff val="55000"/>
                      </a:schemeClr>
                    </a:gs>
                    <a:gs pos="83000">
                      <a:schemeClr val="accent1">
                        <a:lumMod val="45000"/>
                        <a:lumOff val="55000"/>
                      </a:schemeClr>
                    </a:gs>
                    <a:gs pos="83000">
                      <a:schemeClr val="accent1">
                        <a:lumMod val="45000"/>
                        <a:lumOff val="55000"/>
                      </a:schemeClr>
                    </a:gs>
                    <a:gs pos="100000">
                      <a:schemeClr val="accent1">
                        <a:lumMod val="30000"/>
                        <a:lumOff val="70000"/>
                      </a:schemeClr>
                    </a:gs>
                    <a:gs pos="100000">
                      <a:schemeClr val="accent1">
                        <a:lumMod val="30000"/>
                        <a:lumOff val="70000"/>
                      </a:schemeClr>
                    </a:gs>
                  </a:gsLst>
                  <a:lin ang="5400000" scaled="0"/>
                </a:gradFill>
              </a:defRPr>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cstate="email"/>
          <a:srcRect/>
          <a:stretch>
            <a:fillRect/>
          </a:stretch>
        </p:blipFill>
        <p:spPr>
          <a:xfrm>
            <a:off x="0"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pic>
        <p:nvPicPr>
          <p:cNvPr id="36" name="图片 35" descr="图片21231"/>
          <p:cNvPicPr>
            <a:picLocks noChangeAspect="1"/>
          </p:cNvPicPr>
          <p:nvPr userDrawn="1">
            <p:custDataLst>
              <p:tags r:id="rId4"/>
            </p:custDataLst>
          </p:nvPr>
        </p:nvPicPr>
        <p:blipFill>
          <a:blip r:embed="rId5" cstate="email"/>
          <a:srcRect/>
          <a:stretch>
            <a:fillRect/>
          </a:stretch>
        </p:blipFill>
        <p:spPr>
          <a:xfrm>
            <a:off x="1133475" y="1634490"/>
            <a:ext cx="10117455" cy="3769995"/>
          </a:xfrm>
          <a:custGeom>
            <a:avLst/>
            <a:gdLst/>
            <a:ahLst/>
            <a:cxnLst>
              <a:cxn ang="3">
                <a:pos x="hc" y="t"/>
              </a:cxn>
              <a:cxn ang="cd2">
                <a:pos x="l" y="vc"/>
              </a:cxn>
              <a:cxn ang="cd4">
                <a:pos x="hc" y="b"/>
              </a:cxn>
              <a:cxn ang="0">
                <a:pos x="r" y="vc"/>
              </a:cxn>
            </a:cxnLst>
            <a:rect l="l" t="t" r="r" b="b"/>
            <a:pathLst>
              <a:path w="16218" h="7254">
                <a:moveTo>
                  <a:pt x="0" y="0"/>
                </a:moveTo>
                <a:lnTo>
                  <a:pt x="16218" y="0"/>
                </a:lnTo>
                <a:lnTo>
                  <a:pt x="16218" y="7254"/>
                </a:lnTo>
                <a:lnTo>
                  <a:pt x="0" y="7254"/>
                </a:lnTo>
                <a:lnTo>
                  <a:pt x="0" y="0"/>
                </a:lnTo>
                <a:close/>
              </a:path>
            </a:pathLst>
          </a:custGeom>
        </p:spPr>
      </p:pic>
      <p:sp>
        <p:nvSpPr>
          <p:cNvPr id="37" name="矩形 36"/>
          <p:cNvSpPr/>
          <p:nvPr userDrawn="1">
            <p:custDataLst>
              <p:tags r:id="rId6"/>
            </p:custDataLst>
          </p:nvPr>
        </p:nvSpPr>
        <p:spPr>
          <a:xfrm>
            <a:off x="1133475" y="1636395"/>
            <a:ext cx="10118090" cy="3768090"/>
          </a:xfrm>
          <a:prstGeom prst="rect">
            <a:avLst/>
          </a:prstGeom>
          <a:solidFill>
            <a:srgbClr val="000000">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1"/>
          <p:cNvSpPr/>
          <p:nvPr userDrawn="1">
            <p:custDataLst>
              <p:tags r:id="rId7"/>
            </p:custDataLst>
          </p:nvPr>
        </p:nvSpPr>
        <p:spPr>
          <a:xfrm rot="5400000">
            <a:off x="61595" y="2705735"/>
            <a:ext cx="3769995" cy="1626870"/>
          </a:xfrm>
          <a:custGeom>
            <a:avLst/>
            <a:gdLst>
              <a:gd name="connsiteX0" fmla="*/ 6104525 w 12192000"/>
              <a:gd name="connsiteY0" fmla="*/ 0 h 1862910"/>
              <a:gd name="connsiteX1" fmla="*/ 6405516 w 12192000"/>
              <a:gd name="connsiteY1" fmla="*/ 157480 h 1862910"/>
              <a:gd name="connsiteX2" fmla="*/ 6801756 w 12192000"/>
              <a:gd name="connsiteY2" fmla="*/ 358140 h 1862910"/>
              <a:gd name="connsiteX3" fmla="*/ 7877871 w 12192000"/>
              <a:gd name="connsiteY3" fmla="*/ 358140 h 1862910"/>
              <a:gd name="connsiteX4" fmla="*/ 12192000 w 12192000"/>
              <a:gd name="connsiteY4" fmla="*/ 358140 h 1862910"/>
              <a:gd name="connsiteX5" fmla="*/ 12192000 w 12192000"/>
              <a:gd name="connsiteY5" fmla="*/ 1862910 h 1862910"/>
              <a:gd name="connsiteX6" fmla="*/ 0 w 12192000"/>
              <a:gd name="connsiteY6" fmla="*/ 1862910 h 1862910"/>
              <a:gd name="connsiteX7" fmla="*/ 0 w 12192000"/>
              <a:gd name="connsiteY7" fmla="*/ 358140 h 1862910"/>
              <a:gd name="connsiteX8" fmla="*/ 2547257 w 12192000"/>
              <a:gd name="connsiteY8" fmla="*/ 358140 h 1862910"/>
              <a:gd name="connsiteX9" fmla="*/ 5407296 w 12192000"/>
              <a:gd name="connsiteY9" fmla="*/ 358140 h 1862910"/>
              <a:gd name="connsiteX10" fmla="*/ 5803536 w 12192000"/>
              <a:gd name="connsiteY10" fmla="*/ 157480 h 1862910"/>
              <a:gd name="connsiteX11" fmla="*/ 6104525 w 12192000"/>
              <a:gd name="connsiteY11" fmla="*/ 0 h 18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54" h="3130">
                <a:moveTo>
                  <a:pt x="3841" y="0"/>
                </a:moveTo>
                <a:cubicBezTo>
                  <a:pt x="4101" y="0"/>
                  <a:pt x="4330" y="130"/>
                  <a:pt x="4468" y="328"/>
                </a:cubicBezTo>
                <a:cubicBezTo>
                  <a:pt x="4597" y="514"/>
                  <a:pt x="4786" y="644"/>
                  <a:pt x="5001" y="705"/>
                </a:cubicBezTo>
                <a:lnTo>
                  <a:pt x="5014" y="709"/>
                </a:lnTo>
                <a:lnTo>
                  <a:pt x="7254" y="709"/>
                </a:lnTo>
                <a:lnTo>
                  <a:pt x="7254" y="3130"/>
                </a:lnTo>
                <a:lnTo>
                  <a:pt x="0" y="3130"/>
                </a:lnTo>
                <a:lnTo>
                  <a:pt x="0" y="709"/>
                </a:lnTo>
                <a:lnTo>
                  <a:pt x="2667" y="709"/>
                </a:lnTo>
                <a:lnTo>
                  <a:pt x="2680" y="705"/>
                </a:lnTo>
                <a:cubicBezTo>
                  <a:pt x="2894" y="644"/>
                  <a:pt x="3084" y="514"/>
                  <a:pt x="3215" y="328"/>
                </a:cubicBezTo>
                <a:cubicBezTo>
                  <a:pt x="3353" y="130"/>
                  <a:pt x="3582" y="0"/>
                  <a:pt x="3841" y="0"/>
                </a:cubicBezTo>
                <a:close/>
              </a:path>
            </a:pathLst>
          </a:custGeom>
          <a:gradFill>
            <a:gsLst>
              <a:gs pos="0">
                <a:schemeClr val="accent1"/>
              </a:gs>
              <a:gs pos="100000">
                <a:schemeClr val="accent1">
                  <a:lumMod val="65000"/>
                  <a:lumOff val="35000"/>
                </a:schemeClr>
              </a:gs>
            </a:gsLst>
            <a:lin ang="258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椭圆 15"/>
          <p:cNvSpPr>
            <a:spLocks noChangeAspect="1"/>
          </p:cNvSpPr>
          <p:nvPr userDrawn="1">
            <p:custDataLst>
              <p:tags r:id="rId8"/>
            </p:custDataLst>
          </p:nvPr>
        </p:nvSpPr>
        <p:spPr>
          <a:xfrm rot="5400000">
            <a:off x="2244725" y="3429635"/>
            <a:ext cx="427990" cy="427990"/>
          </a:xfrm>
          <a:prstGeom prst="ellipse">
            <a:avLst/>
          </a:prstGeom>
          <a:solidFill>
            <a:srgbClr val="FFFFFF"/>
          </a:solidFill>
          <a:ln>
            <a:noFill/>
          </a:ln>
          <a:effectLst>
            <a:outerShdw blurRad="254000" dist="127000" dir="2700000" algn="tl" rotWithShape="0">
              <a:srgbClr val="08080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a:spLocks noChangeAspect="1"/>
          </p:cNvSpPr>
          <p:nvPr userDrawn="1">
            <p:custDataLst>
              <p:tags r:id="rId9"/>
            </p:custDataLst>
          </p:nvPr>
        </p:nvSpPr>
        <p:spPr>
          <a:xfrm rot="16200000">
            <a:off x="2400300" y="3603625"/>
            <a:ext cx="116840" cy="8001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10"/>
            </p:custDataLst>
          </p:nvPr>
        </p:nvSpPr>
        <p:spPr>
          <a:xfrm>
            <a:off x="3301365" y="3507105"/>
            <a:ext cx="5452745" cy="1699895"/>
          </a:xfrm>
        </p:spPr>
        <p:txBody>
          <a:bodyPr wrap="square" anchor="t" anchorCtr="0">
            <a:normAutofit/>
          </a:bodyPr>
          <a:lstStyle>
            <a:lvl1pPr algn="l">
              <a:defRPr sz="5400">
                <a:gradFill>
                  <a:gsLst>
                    <a:gs pos="0">
                      <a:schemeClr val="accent1">
                        <a:lumMod val="60000"/>
                        <a:lumOff val="40000"/>
                      </a:schemeClr>
                    </a:gs>
                    <a:gs pos="0">
                      <a:schemeClr val="accent1">
                        <a:lumMod val="60000"/>
                        <a:lumOff val="40000"/>
                      </a:schemeClr>
                    </a:gs>
                    <a:gs pos="100000">
                      <a:srgbClr val="FFFFFF"/>
                    </a:gs>
                  </a:gsLst>
                  <a:lin ang="16200000" scaled="0"/>
                </a:gra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11"/>
            </p:custDataLst>
          </p:nvPr>
        </p:nvSpPr>
        <p:spPr>
          <a:xfrm>
            <a:off x="3298825" y="2221865"/>
            <a:ext cx="5454015" cy="1224280"/>
          </a:xfrm>
        </p:spPr>
        <p:txBody>
          <a:bodyPr wrap="none" anchor="b" anchorCtr="0">
            <a:normAutofit/>
          </a:bodyPr>
          <a:lstStyle>
            <a:lvl1pPr marL="0" indent="0" algn="l">
              <a:buNone/>
              <a:defRPr sz="6000" b="1">
                <a:solidFill>
                  <a:srgbClr val="FFFFFF"/>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3"/>
            </p:custDataLst>
          </p:nvPr>
        </p:nvSpPr>
        <p:spPr/>
        <p:txBody>
          <a:bodyPr/>
          <a:lstStyle/>
          <a:p>
            <a:endParaRPr lang="zh-CN" altLang="en-US"/>
          </a:p>
        </p:txBody>
      </p:sp>
      <p:sp>
        <p:nvSpPr>
          <p:cNvPr id="6" name="灯片编号占位符 6"/>
          <p:cNvSpPr>
            <a:spLocks noGrp="1"/>
          </p:cNvSpPr>
          <p:nvPr>
            <p:ph type="sldNum" sz="quarter" idx="12"/>
            <p:custDataLst>
              <p:tags r:id="rId1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cstate="email"/>
          <a:stretch>
            <a:fillRect/>
          </a:stretch>
        </p:blipFill>
        <p:spPr>
          <a:xfrm>
            <a:off x="-635" y="635"/>
            <a:ext cx="12192635" cy="6845935"/>
          </a:xfrm>
          <a:prstGeom prst="rect">
            <a:avLst/>
          </a:prstGeom>
        </p:spPr>
      </p:pic>
      <p:sp>
        <p:nvSpPr>
          <p:cNvPr id="7" name="矩形 6"/>
          <p:cNvSpPr/>
          <p:nvPr userDrawn="1">
            <p:custDataLst>
              <p:tags r:id="rId4"/>
            </p:custDataLst>
          </p:nvPr>
        </p:nvSpPr>
        <p:spPr>
          <a:xfrm>
            <a:off x="-635" y="635"/>
            <a:ext cx="7323455" cy="6846570"/>
          </a:xfrm>
          <a:prstGeom prst="rect">
            <a:avLst/>
          </a:prstGeom>
          <a:gradFill>
            <a:gsLst>
              <a:gs pos="0">
                <a:srgbClr val="051321"/>
              </a:gs>
              <a:gs pos="100000">
                <a:srgbClr val="051321">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任意多边形 45"/>
          <p:cNvSpPr/>
          <p:nvPr userDrawn="1">
            <p:custDataLst>
              <p:tags r:id="rId5"/>
            </p:custDataLst>
          </p:nvPr>
        </p:nvSpPr>
        <p:spPr>
          <a:xfrm>
            <a:off x="838200" y="1369060"/>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mn-ea"/>
              <a:sym typeface="MiSans Normal" panose="00000500000000000000" charset="-122"/>
            </a:endParaRPr>
          </a:p>
        </p:txBody>
      </p:sp>
      <p:sp>
        <p:nvSpPr>
          <p:cNvPr id="16" name="矩形 15"/>
          <p:cNvSpPr/>
          <p:nvPr userDrawn="1">
            <p:custDataLst>
              <p:tags r:id="rId6"/>
            </p:custDataLst>
          </p:nvPr>
        </p:nvSpPr>
        <p:spPr>
          <a:xfrm>
            <a:off x="0" y="5415280"/>
            <a:ext cx="12192000" cy="144272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任意多边形: 形状 11"/>
          <p:cNvSpPr/>
          <p:nvPr userDrawn="1">
            <p:custDataLst>
              <p:tags r:id="rId7"/>
            </p:custDataLst>
          </p:nvPr>
        </p:nvSpPr>
        <p:spPr>
          <a:xfrm>
            <a:off x="642620" y="5114925"/>
            <a:ext cx="1036955" cy="307975"/>
          </a:xfrm>
          <a:custGeom>
            <a:avLst/>
            <a:gdLst>
              <a:gd name="connsiteX0" fmla="*/ 6104525 w 12192000"/>
              <a:gd name="connsiteY0" fmla="*/ 0 h 1862910"/>
              <a:gd name="connsiteX1" fmla="*/ 6405516 w 12192000"/>
              <a:gd name="connsiteY1" fmla="*/ 157480 h 1862910"/>
              <a:gd name="connsiteX2" fmla="*/ 6801756 w 12192000"/>
              <a:gd name="connsiteY2" fmla="*/ 358140 h 1862910"/>
              <a:gd name="connsiteX3" fmla="*/ 7877871 w 12192000"/>
              <a:gd name="connsiteY3" fmla="*/ 358140 h 1862910"/>
              <a:gd name="connsiteX4" fmla="*/ 12192000 w 12192000"/>
              <a:gd name="connsiteY4" fmla="*/ 358140 h 1862910"/>
              <a:gd name="connsiteX5" fmla="*/ 12192000 w 12192000"/>
              <a:gd name="connsiteY5" fmla="*/ 1862910 h 1862910"/>
              <a:gd name="connsiteX6" fmla="*/ 0 w 12192000"/>
              <a:gd name="connsiteY6" fmla="*/ 1862910 h 1862910"/>
              <a:gd name="connsiteX7" fmla="*/ 0 w 12192000"/>
              <a:gd name="connsiteY7" fmla="*/ 358140 h 1862910"/>
              <a:gd name="connsiteX8" fmla="*/ 2547257 w 12192000"/>
              <a:gd name="connsiteY8" fmla="*/ 358140 h 1862910"/>
              <a:gd name="connsiteX9" fmla="*/ 5407296 w 12192000"/>
              <a:gd name="connsiteY9" fmla="*/ 358140 h 1862910"/>
              <a:gd name="connsiteX10" fmla="*/ 5803536 w 12192000"/>
              <a:gd name="connsiteY10" fmla="*/ 157480 h 1862910"/>
              <a:gd name="connsiteX11" fmla="*/ 6104525 w 12192000"/>
              <a:gd name="connsiteY11" fmla="*/ 0 h 18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5" h="786">
                <a:moveTo>
                  <a:pt x="1323" y="0"/>
                </a:moveTo>
                <a:cubicBezTo>
                  <a:pt x="1608" y="0"/>
                  <a:pt x="1860" y="142"/>
                  <a:pt x="2011" y="360"/>
                </a:cubicBezTo>
                <a:cubicBezTo>
                  <a:pt x="2157" y="570"/>
                  <a:pt x="2374" y="715"/>
                  <a:pt x="2619" y="779"/>
                </a:cubicBezTo>
                <a:lnTo>
                  <a:pt x="2645" y="786"/>
                </a:lnTo>
                <a:lnTo>
                  <a:pt x="0" y="786"/>
                </a:lnTo>
                <a:lnTo>
                  <a:pt x="26" y="779"/>
                </a:lnTo>
                <a:cubicBezTo>
                  <a:pt x="270" y="715"/>
                  <a:pt x="488" y="570"/>
                  <a:pt x="636" y="360"/>
                </a:cubicBezTo>
                <a:cubicBezTo>
                  <a:pt x="787" y="142"/>
                  <a:pt x="1039" y="0"/>
                  <a:pt x="13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p:cNvSpPr>
            <a:spLocks noChangeAspect="1"/>
          </p:cNvSpPr>
          <p:nvPr userDrawn="1">
            <p:custDataLst>
              <p:tags r:id="rId8"/>
            </p:custDataLst>
          </p:nvPr>
        </p:nvSpPr>
        <p:spPr>
          <a:xfrm>
            <a:off x="976630" y="5263515"/>
            <a:ext cx="354330" cy="354330"/>
          </a:xfrm>
          <a:prstGeom prst="ellipse">
            <a:avLst/>
          </a:prstGeom>
          <a:solidFill>
            <a:srgbClr val="FFFFFF"/>
          </a:solidFill>
          <a:ln>
            <a:noFill/>
          </a:ln>
          <a:effectLst>
            <a:outerShdw blurRad="254000" dist="127000" dir="2700000" algn="tl" rotWithShape="0">
              <a:srgbClr val="08080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a:spLocks noChangeAspect="1"/>
          </p:cNvSpPr>
          <p:nvPr userDrawn="1">
            <p:custDataLst>
              <p:tags r:id="rId9"/>
            </p:custDataLst>
          </p:nvPr>
        </p:nvSpPr>
        <p:spPr>
          <a:xfrm rot="10800000">
            <a:off x="1105535" y="5407660"/>
            <a:ext cx="96520" cy="6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10"/>
            </p:custDataLst>
          </p:nvPr>
        </p:nvSpPr>
        <p:spPr>
          <a:xfrm>
            <a:off x="838200" y="1369060"/>
            <a:ext cx="5257800" cy="2087245"/>
          </a:xfrm>
        </p:spPr>
        <p:txBody>
          <a:bodyPr wrap="square" anchor="b">
            <a:normAutofit/>
          </a:bodyPr>
          <a:lstStyle>
            <a:lvl1pPr algn="l">
              <a:lnSpc>
                <a:spcPct val="100000"/>
              </a:lnSpc>
              <a:defRPr sz="6600">
                <a:gradFill>
                  <a:gsLst>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35000">
                      <a:schemeClr val="accent1">
                        <a:lumMod val="5000"/>
                        <a:lumOff val="9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Lst>
                  <a:lin ang="5400000" scaled="0"/>
                </a:gradFill>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1"/>
            </p:custDataLst>
          </p:nvPr>
        </p:nvSpPr>
        <p:spPr>
          <a:xfrm>
            <a:off x="838200" y="3599815"/>
            <a:ext cx="5257800" cy="794385"/>
          </a:xfrm>
        </p:spPr>
        <p:txBody>
          <a:bodyPr wrap="square">
            <a:normAutofit/>
          </a:bodyPr>
          <a:lstStyle>
            <a:lvl1pPr marL="0" indent="0" algn="l">
              <a:lnSpc>
                <a:spcPct val="100000"/>
              </a:lnSpc>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pic>
        <p:nvPicPr>
          <p:cNvPr id="11" name="图形 28"/>
          <p:cNvPicPr>
            <a:picLocks noChangeAspect="1"/>
          </p:cNvPicPr>
          <p:nvPr userDrawn="1">
            <p:custDataLst>
              <p:tags r:id="rId15"/>
            </p:custDataLst>
          </p:nvPr>
        </p:nvPicPr>
        <p:blipFill>
          <a:blip r:embed="rId16" cstate="print">
            <a:extLst>
              <a:ext uri="{96DAC541-7B7A-43D3-8B79-37D633B846F1}">
                <asvg:svgBlip xmlns:asvg="http://schemas.microsoft.com/office/drawing/2016/SVG/main" r:embed="rId17"/>
              </a:ext>
            </a:extLst>
          </a:blip>
          <a:srcRect r="5736"/>
          <a:stretch>
            <a:fillRect/>
          </a:stretch>
        </p:blipFill>
        <p:spPr>
          <a:xfrm flipV="1">
            <a:off x="7235190" y="5837555"/>
            <a:ext cx="4956810" cy="618490"/>
          </a:xfrm>
          <a:custGeom>
            <a:avLst/>
            <a:gdLst/>
            <a:ahLst/>
            <a:cxnLst>
              <a:cxn ang="3">
                <a:pos x="hc" y="t"/>
              </a:cxn>
              <a:cxn ang="cd2">
                <a:pos x="l" y="vc"/>
              </a:cxn>
              <a:cxn ang="cd4">
                <a:pos x="hc" y="b"/>
              </a:cxn>
              <a:cxn ang="0">
                <a:pos x="r" y="vc"/>
              </a:cxn>
            </a:cxnLst>
            <a:rect l="l" t="t" r="r" b="b"/>
            <a:pathLst>
              <a:path w="7806" h="974">
                <a:moveTo>
                  <a:pt x="0" y="0"/>
                </a:moveTo>
                <a:lnTo>
                  <a:pt x="7806" y="0"/>
                </a:lnTo>
                <a:lnTo>
                  <a:pt x="7806" y="974"/>
                </a:lnTo>
                <a:lnTo>
                  <a:pt x="0" y="974"/>
                </a:lnTo>
                <a:lnTo>
                  <a:pt x="0" y="0"/>
                </a:lnTo>
                <a:close/>
              </a:path>
            </a:pathLst>
          </a:custGeom>
          <a:gradFill>
            <a:gsLst>
              <a:gs pos="0">
                <a:schemeClr val="accent1"/>
              </a:gs>
              <a:gs pos="100000">
                <a:srgbClr val="47AEF1"/>
              </a:gs>
            </a:gsLst>
            <a:lin ang="2580000" scaled="0"/>
          </a:grad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2" Type="http://schemas.openxmlformats.org/officeDocument/2006/relationships/theme" Target="../theme/theme2.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slideLayout" Target="../slideLayouts/slideLayout19.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image" Target="../media/image6.jpeg"/><Relationship Id="rId12" Type="http://schemas.openxmlformats.org/officeDocument/2006/relationships/tags" Target="../tags/tag82.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074CD2-33DA-413F-92AA-74CF871459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5031-B004-4F53-917B-97C697DC222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9" name="图片 8"/>
          <p:cNvPicPr>
            <a:picLocks noChangeAspect="1"/>
          </p:cNvPicPr>
          <p:nvPr userDrawn="1">
            <p:custDataLst>
              <p:tags r:id="rId12"/>
            </p:custDataLst>
          </p:nvPr>
        </p:nvPicPr>
        <p:blipFill>
          <a:blip r:embed="rId13" cstate="email">
            <a:alphaModFix amt="10000"/>
          </a:blip>
          <a:srcRect/>
          <a:stretch>
            <a:fillRect/>
          </a:stretch>
        </p:blipFill>
        <p:spPr>
          <a:xfrm>
            <a:off x="0"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 name="矩形 9"/>
          <p:cNvSpPr/>
          <p:nvPr userDrawn="1">
            <p:custDataLst>
              <p:tags r:id="rId14"/>
            </p:custDataLst>
          </p:nvPr>
        </p:nvSpPr>
        <p:spPr>
          <a:xfrm>
            <a:off x="0" y="6615430"/>
            <a:ext cx="12192000" cy="24257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2" name="任意多边形 45"/>
          <p:cNvSpPr/>
          <p:nvPr userDrawn="1">
            <p:custDataLst>
              <p:tags r:id="rId15"/>
            </p:custDataLst>
          </p:nvPr>
        </p:nvSpPr>
        <p:spPr>
          <a:xfrm>
            <a:off x="712470" y="1155065"/>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mn-ea"/>
              <a:sym typeface="MiSans Normal" panose="00000500000000000000" charset="-122"/>
            </a:endParaRPr>
          </a:p>
        </p:txBody>
      </p:sp>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0" Type="http://schemas.openxmlformats.org/officeDocument/2006/relationships/slideLayout" Target="../slideLayouts/slideLayout1.xml"/><Relationship Id="rId1" Type="http://schemas.openxmlformats.org/officeDocument/2006/relationships/tags" Target="../tags/tag91.xml"/></Relationships>
</file>

<file path=ppt/slides/_rels/slide10.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4" Type="http://schemas.openxmlformats.org/officeDocument/2006/relationships/slideLayout" Target="../slideLayouts/slideLayout14.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3.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11.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3" Type="http://schemas.openxmlformats.org/officeDocument/2006/relationships/notesSlide" Target="../notesSlides/notesSlide7.xml"/><Relationship Id="rId12" Type="http://schemas.openxmlformats.org/officeDocument/2006/relationships/slideLayout" Target="../slideLayouts/slideLayout14.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0" Type="http://schemas.openxmlformats.org/officeDocument/2006/relationships/notesSlide" Target="../notesSlides/notesSlide8.xml"/><Relationship Id="rId1" Type="http://schemas.openxmlformats.org/officeDocument/2006/relationships/tags" Target="../tags/tag136.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0" Type="http://schemas.openxmlformats.org/officeDocument/2006/relationships/notesSlide" Target="../notesSlides/notesSlide9.xml"/><Relationship Id="rId1" Type="http://schemas.openxmlformats.org/officeDocument/2006/relationships/tags" Target="../tags/tag144.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0" Type="http://schemas.openxmlformats.org/officeDocument/2006/relationships/notesSlide" Target="../notesSlides/notesSlide10.xml"/><Relationship Id="rId1" Type="http://schemas.openxmlformats.org/officeDocument/2006/relationships/tags" Target="../tags/tag152.xml"/></Relationships>
</file>

<file path=ppt/slides/_rels/slide1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3" Type="http://schemas.openxmlformats.org/officeDocument/2006/relationships/notesSlide" Target="../notesSlides/notesSlide11.xml"/><Relationship Id="rId12" Type="http://schemas.openxmlformats.org/officeDocument/2006/relationships/slideLayout" Target="../slideLayouts/slideLayout14.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2" Type="http://schemas.openxmlformats.org/officeDocument/2006/relationships/notesSlide" Target="../notesSlides/notesSlide12.xml"/><Relationship Id="rId11" Type="http://schemas.openxmlformats.org/officeDocument/2006/relationships/slideLayout" Target="../slideLayouts/slideLayout14.xml"/><Relationship Id="rId10" Type="http://schemas.openxmlformats.org/officeDocument/2006/relationships/tags" Target="../tags/tag180.xml"/><Relationship Id="rId1" Type="http://schemas.openxmlformats.org/officeDocument/2006/relationships/tags" Target="../tags/tag171.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4.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1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6" Type="http://schemas.openxmlformats.org/officeDocument/2006/relationships/slideLayout" Target="../slideLayouts/slideLayout14.xml"/><Relationship Id="rId25" Type="http://schemas.openxmlformats.org/officeDocument/2006/relationships/tags" Target="../tags/tag206.xml"/><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tags" Target="../tags/tag205.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tags" Target="../tags/tag189.xml"/><Relationship Id="rId19" Type="http://schemas.openxmlformats.org/officeDocument/2006/relationships/tags" Target="../tags/tag204.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19.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6" Type="http://schemas.openxmlformats.org/officeDocument/2006/relationships/slideLayout" Target="../slideLayouts/slideLayout14.xml"/><Relationship Id="rId25" Type="http://schemas.openxmlformats.org/officeDocument/2006/relationships/tags" Target="../tags/tag225.xml"/><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tags" Target="../tags/tag224.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tags" Target="../tags/tag208.xml"/><Relationship Id="rId19" Type="http://schemas.openxmlformats.org/officeDocument/2006/relationships/tags" Target="../tags/tag223.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222.xml"/><Relationship Id="rId15" Type="http://schemas.openxmlformats.org/officeDocument/2006/relationships/tags" Target="../tags/tag221.xml"/><Relationship Id="rId14" Type="http://schemas.openxmlformats.org/officeDocument/2006/relationships/tags" Target="../tags/tag220.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tags" Target="../tags/tag20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6" Type="http://schemas.openxmlformats.org/officeDocument/2006/relationships/slideLayout" Target="../slideLayouts/slideLayout14.xml"/><Relationship Id="rId25" Type="http://schemas.openxmlformats.org/officeDocument/2006/relationships/tags" Target="../tags/tag244.xml"/><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tags" Target="../tags/tag243.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tags" Target="../tags/tag227.xml"/><Relationship Id="rId19" Type="http://schemas.openxmlformats.org/officeDocument/2006/relationships/tags" Target="../tags/tag242.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21.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6" Type="http://schemas.openxmlformats.org/officeDocument/2006/relationships/slideLayout" Target="../slideLayouts/slideLayout14.xml"/><Relationship Id="rId25" Type="http://schemas.openxmlformats.org/officeDocument/2006/relationships/tags" Target="../tags/tag263.xml"/><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tags" Target="../tags/tag262.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tags" Target="../tags/tag246.xml"/><Relationship Id="rId19" Type="http://schemas.openxmlformats.org/officeDocument/2006/relationships/tags" Target="../tags/tag261.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5.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4.xml"/><Relationship Id="rId2" Type="http://schemas.openxmlformats.org/officeDocument/2006/relationships/tags" Target="../tags/tag264.xml"/><Relationship Id="rId1" Type="http://schemas.openxmlformats.org/officeDocument/2006/relationships/image" Target="../media/image2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3" Type="http://schemas.openxmlformats.org/officeDocument/2006/relationships/notesSlide" Target="../notesSlides/notesSlide15.xml"/><Relationship Id="rId12" Type="http://schemas.openxmlformats.org/officeDocument/2006/relationships/slideLayout" Target="../slideLayouts/slideLayout14.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25.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3" Type="http://schemas.openxmlformats.org/officeDocument/2006/relationships/notesSlide" Target="../notesSlides/notesSlide16.xml"/><Relationship Id="rId12" Type="http://schemas.openxmlformats.org/officeDocument/2006/relationships/slideLayout" Target="../slideLayouts/slideLayout14.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tags" Target="../tags/tag276.xml"/></Relationships>
</file>

<file path=ppt/slides/_rels/slide26.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3" Type="http://schemas.openxmlformats.org/officeDocument/2006/relationships/notesSlide" Target="../notesSlides/notesSlide17.xml"/><Relationship Id="rId12" Type="http://schemas.openxmlformats.org/officeDocument/2006/relationships/slideLayout" Target="../slideLayouts/slideLayout14.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27.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3" Type="http://schemas.openxmlformats.org/officeDocument/2006/relationships/notesSlide" Target="../notesSlides/notesSlide18.xml"/><Relationship Id="rId12" Type="http://schemas.openxmlformats.org/officeDocument/2006/relationships/slideLayout" Target="../slideLayouts/slideLayout14.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298.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0" Type="http://schemas.openxmlformats.org/officeDocument/2006/relationships/notesSlide" Target="../notesSlides/notesSlide19.xml"/><Relationship Id="rId1" Type="http://schemas.openxmlformats.org/officeDocument/2006/relationships/tags" Target="../tags/tag333.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0" Type="http://schemas.openxmlformats.org/officeDocument/2006/relationships/notesSlide" Target="../notesSlides/notesSlide20.xml"/><Relationship Id="rId1" Type="http://schemas.openxmlformats.org/officeDocument/2006/relationships/tags" Target="../tags/tag341.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0" Type="http://schemas.openxmlformats.org/officeDocument/2006/relationships/notesSlide" Target="../notesSlides/notesSlide21.xml"/><Relationship Id="rId1" Type="http://schemas.openxmlformats.org/officeDocument/2006/relationships/tags" Target="../tags/tag349.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0" Type="http://schemas.openxmlformats.org/officeDocument/2006/relationships/notesSlide" Target="../notesSlides/notesSlide22.xml"/><Relationship Id="rId1" Type="http://schemas.openxmlformats.org/officeDocument/2006/relationships/tags" Target="../tags/tag357.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0" Type="http://schemas.openxmlformats.org/officeDocument/2006/relationships/notesSlide" Target="../notesSlides/notesSlide23.xml"/><Relationship Id="rId1" Type="http://schemas.openxmlformats.org/officeDocument/2006/relationships/tags" Target="../tags/tag365.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0" Type="http://schemas.openxmlformats.org/officeDocument/2006/relationships/notesSlide" Target="../notesSlides/notesSlide24.xml"/><Relationship Id="rId1" Type="http://schemas.openxmlformats.org/officeDocument/2006/relationships/tags" Target="../tags/tag37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0" Type="http://schemas.openxmlformats.org/officeDocument/2006/relationships/notesSlide" Target="../notesSlides/notesSlide25.xml"/><Relationship Id="rId1" Type="http://schemas.openxmlformats.org/officeDocument/2006/relationships/tags" Target="../tags/tag381.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0" Type="http://schemas.openxmlformats.org/officeDocument/2006/relationships/notesSlide" Target="../notesSlides/notesSlide26.xml"/><Relationship Id="rId1" Type="http://schemas.openxmlformats.org/officeDocument/2006/relationships/tags" Target="../tags/tag389.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4.xml"/><Relationship Id="rId2" Type="http://schemas.openxmlformats.org/officeDocument/2006/relationships/tags" Target="../tags/tag397.xml"/><Relationship Id="rId1" Type="http://schemas.openxmlformats.org/officeDocument/2006/relationships/image" Target="../media/image2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945" y="1295163"/>
            <a:ext cx="5085652" cy="1014730"/>
          </a:xfrm>
          <a:prstGeom prst="rect">
            <a:avLst/>
          </a:prstGeom>
          <a:noFill/>
          <a:effectLst/>
        </p:spPr>
        <p:txBody>
          <a:bodyPr wrap="square" rtlCol="0">
            <a:spAutoFit/>
          </a:bodyPr>
          <a:lstStyle/>
          <a:p>
            <a:pPr algn="l"/>
            <a:r>
              <a:rPr lang="zh-CN" altLang="en-US" sz="6000" b="1" i="1">
                <a:solidFill>
                  <a:srgbClr val="654BFF"/>
                </a:solidFill>
                <a:latin typeface="楷体" panose="02010609060101010101" charset="-122"/>
                <a:ea typeface="楷体" panose="02010609060101010101" charset="-122"/>
                <a:cs typeface="阿里巴巴普惠体 Heavy" panose="00020600040101010101" pitchFamily="18" charset="-122"/>
                <a:sym typeface="思源黑体 CN Medium" panose="020B0600000000000000" pitchFamily="34" charset="-122"/>
              </a:rPr>
              <a:t>项目</a:t>
            </a:r>
            <a:r>
              <a:rPr lang="zh-CN" altLang="en-US" sz="6000" b="1" i="1">
                <a:solidFill>
                  <a:schemeClr val="bg1"/>
                </a:solidFill>
                <a:latin typeface="楷体" panose="02010609060101010101" charset="-122"/>
                <a:ea typeface="楷体" panose="02010609060101010101" charset="-122"/>
                <a:cs typeface="阿里巴巴普惠体 Heavy" panose="00020600040101010101" pitchFamily="18" charset="-122"/>
                <a:sym typeface="思源黑体 CN Medium" panose="020B0600000000000000" pitchFamily="34" charset="-122"/>
              </a:rPr>
              <a:t>四</a:t>
            </a:r>
            <a:endParaRPr lang="zh-CN" altLang="en-US" sz="6000" b="1" i="1" dirty="0">
              <a:solidFill>
                <a:schemeClr val="bg1"/>
              </a:solidFill>
              <a:latin typeface="楷体" panose="02010609060101010101" charset="-122"/>
              <a:ea typeface="楷体" panose="02010609060101010101" charset="-122"/>
              <a:cs typeface="阿里巴巴普惠体 Heavy" panose="00020600040101010101" pitchFamily="18" charset="-122"/>
              <a:sym typeface="思源黑体 CN Medium" panose="020B0600000000000000" pitchFamily="34" charset="-122"/>
            </a:endParaRPr>
          </a:p>
        </p:txBody>
      </p:sp>
      <p:sp>
        <p:nvSpPr>
          <p:cNvPr id="17" name="矩形: 圆角 16"/>
          <p:cNvSpPr/>
          <p:nvPr/>
        </p:nvSpPr>
        <p:spPr>
          <a:xfrm>
            <a:off x="749300" y="3964305"/>
            <a:ext cx="6990080" cy="481330"/>
          </a:xfrm>
          <a:prstGeom prst="roundRect">
            <a:avLst>
              <a:gd name="adj" fmla="val 50000"/>
            </a:avLst>
          </a:prstGeom>
          <a:solidFill>
            <a:srgbClr val="654B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楷体" panose="02010609060101010101" charset="-122"/>
                <a:ea typeface="楷体" panose="02010609060101010101" charset="-122"/>
                <a:cs typeface="OPPOSans M" panose="00020600040101010101" pitchFamily="18" charset="-122"/>
                <a:sym typeface="思源黑体 CN Medium" panose="020B0600000000000000" pitchFamily="34" charset="-122"/>
              </a:rPr>
              <a:t>从边界思考到社会担当，构建 AI发展的价值坐标</a:t>
            </a:r>
            <a:endParaRPr lang="zh-CN" altLang="en-US" sz="2400" b="1">
              <a:solidFill>
                <a:schemeClr val="bg1"/>
              </a:solidFill>
              <a:latin typeface="楷体" panose="02010609060101010101" charset="-122"/>
              <a:ea typeface="楷体" panose="02010609060101010101" charset="-122"/>
              <a:cs typeface="OPPOSans M" panose="00020600040101010101" pitchFamily="18" charset="-122"/>
              <a:sym typeface="思源黑体 CN Medium" panose="020B0600000000000000" pitchFamily="34" charset="-122"/>
            </a:endParaRPr>
          </a:p>
        </p:txBody>
      </p:sp>
      <p:grpSp>
        <p:nvGrpSpPr>
          <p:cNvPr id="19" name="组合 18"/>
          <p:cNvGrpSpPr/>
          <p:nvPr/>
        </p:nvGrpSpPr>
        <p:grpSpPr>
          <a:xfrm>
            <a:off x="709429" y="4917644"/>
            <a:ext cx="4795367" cy="503693"/>
            <a:chOff x="539126" y="5306264"/>
            <a:chExt cx="4795367" cy="503693"/>
          </a:xfrm>
        </p:grpSpPr>
        <p:sp>
          <p:nvSpPr>
            <p:cNvPr id="20" name="圆角矩形 54"/>
            <p:cNvSpPr/>
            <p:nvPr/>
          </p:nvSpPr>
          <p:spPr>
            <a:xfrm>
              <a:off x="539126" y="5306264"/>
              <a:ext cx="2307738" cy="5036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圆角矩形 55"/>
            <p:cNvSpPr/>
            <p:nvPr>
              <p:custDataLst>
                <p:tags r:id="rId1"/>
              </p:custDataLst>
            </p:nvPr>
          </p:nvSpPr>
          <p:spPr>
            <a:xfrm>
              <a:off x="3026755" y="5306264"/>
              <a:ext cx="2307738" cy="5036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矩形 21"/>
            <p:cNvSpPr/>
            <p:nvPr>
              <p:custDataLst>
                <p:tags r:id="rId2"/>
              </p:custDataLst>
            </p:nvPr>
          </p:nvSpPr>
          <p:spPr>
            <a:xfrm>
              <a:off x="1050529" y="5394282"/>
              <a:ext cx="1730804" cy="33718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演讲</a:t>
              </a:r>
              <a:r>
                <a:rPr kumimoji="0" lang="zh-CN" altLang="en-US"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a:t>
              </a:r>
              <a:endParaRPr kumimoji="0" lang="zh-CN" altLang="en-US"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p:nvPr>
              <p:custDataLst>
                <p:tags r:id="rId3"/>
              </p:custDataLst>
            </p:nvPr>
          </p:nvSpPr>
          <p:spPr>
            <a:xfrm>
              <a:off x="2898904" y="5360874"/>
              <a:ext cx="407966" cy="407966"/>
            </a:xfrm>
            <a:prstGeom prst="ellipse">
              <a:avLst/>
            </a:prstGeom>
            <a:solidFill>
              <a:srgbClr val="0C5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24-hours-phone-service_45765"/>
            <p:cNvSpPr>
              <a:spLocks noChangeAspect="1"/>
            </p:cNvSpPr>
            <p:nvPr>
              <p:custDataLst>
                <p:tags r:id="rId4"/>
              </p:custDataLst>
            </p:nvPr>
          </p:nvSpPr>
          <p:spPr bwMode="auto">
            <a:xfrm>
              <a:off x="3004268" y="5465595"/>
              <a:ext cx="197237" cy="197879"/>
            </a:xfrm>
            <a:custGeom>
              <a:avLst/>
              <a:gdLst>
                <a:gd name="T0" fmla="*/ 6602 w 12428"/>
                <a:gd name="T1" fmla="*/ 5826 h 12428"/>
                <a:gd name="T2" fmla="*/ 6602 w 12428"/>
                <a:gd name="T3" fmla="*/ 3105 h 12428"/>
                <a:gd name="T4" fmla="*/ 6214 w 12428"/>
                <a:gd name="T5" fmla="*/ 2719 h 12428"/>
                <a:gd name="T6" fmla="*/ 5826 w 12428"/>
                <a:gd name="T7" fmla="*/ 3105 h 12428"/>
                <a:gd name="T8" fmla="*/ 5826 w 12428"/>
                <a:gd name="T9" fmla="*/ 6216 h 12428"/>
                <a:gd name="T10" fmla="*/ 5939 w 12428"/>
                <a:gd name="T11" fmla="*/ 6488 h 12428"/>
                <a:gd name="T12" fmla="*/ 6212 w 12428"/>
                <a:gd name="T13" fmla="*/ 6602 h 12428"/>
                <a:gd name="T14" fmla="*/ 9323 w 12428"/>
                <a:gd name="T15" fmla="*/ 6602 h 12428"/>
                <a:gd name="T16" fmla="*/ 9709 w 12428"/>
                <a:gd name="T17" fmla="*/ 6214 h 12428"/>
                <a:gd name="T18" fmla="*/ 9323 w 12428"/>
                <a:gd name="T19" fmla="*/ 5826 h 12428"/>
                <a:gd name="T20" fmla="*/ 6602 w 12428"/>
                <a:gd name="T21" fmla="*/ 5826 h 12428"/>
                <a:gd name="T22" fmla="*/ 6214 w 12428"/>
                <a:gd name="T23" fmla="*/ 12428 h 12428"/>
                <a:gd name="T24" fmla="*/ 0 w 12428"/>
                <a:gd name="T25" fmla="*/ 6214 h 12428"/>
                <a:gd name="T26" fmla="*/ 6214 w 12428"/>
                <a:gd name="T27" fmla="*/ 0 h 12428"/>
                <a:gd name="T28" fmla="*/ 12428 w 12428"/>
                <a:gd name="T29" fmla="*/ 6214 h 12428"/>
                <a:gd name="T30" fmla="*/ 6214 w 12428"/>
                <a:gd name="T31" fmla="*/ 12428 h 1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28" h="12428">
                  <a:moveTo>
                    <a:pt x="6602" y="5826"/>
                  </a:moveTo>
                  <a:lnTo>
                    <a:pt x="6602" y="3105"/>
                  </a:lnTo>
                  <a:cubicBezTo>
                    <a:pt x="6601" y="2891"/>
                    <a:pt x="6428" y="2719"/>
                    <a:pt x="6214" y="2719"/>
                  </a:cubicBezTo>
                  <a:cubicBezTo>
                    <a:pt x="5998" y="2719"/>
                    <a:pt x="5826" y="2892"/>
                    <a:pt x="5826" y="3105"/>
                  </a:cubicBezTo>
                  <a:lnTo>
                    <a:pt x="5826" y="6216"/>
                  </a:lnTo>
                  <a:cubicBezTo>
                    <a:pt x="5826" y="6322"/>
                    <a:pt x="5869" y="6418"/>
                    <a:pt x="5939" y="6488"/>
                  </a:cubicBezTo>
                  <a:cubicBezTo>
                    <a:pt x="6009" y="6559"/>
                    <a:pt x="6106" y="6602"/>
                    <a:pt x="6212" y="6602"/>
                  </a:cubicBezTo>
                  <a:lnTo>
                    <a:pt x="9323" y="6602"/>
                  </a:lnTo>
                  <a:cubicBezTo>
                    <a:pt x="9536" y="6601"/>
                    <a:pt x="9709" y="6428"/>
                    <a:pt x="9709" y="6214"/>
                  </a:cubicBezTo>
                  <a:cubicBezTo>
                    <a:pt x="9709" y="5998"/>
                    <a:pt x="9536" y="5826"/>
                    <a:pt x="9323" y="5826"/>
                  </a:cubicBezTo>
                  <a:lnTo>
                    <a:pt x="6602" y="5826"/>
                  </a:lnTo>
                  <a:close/>
                  <a:moveTo>
                    <a:pt x="6214" y="12428"/>
                  </a:moveTo>
                  <a:cubicBezTo>
                    <a:pt x="2782" y="12428"/>
                    <a:pt x="0" y="9646"/>
                    <a:pt x="0" y="6214"/>
                  </a:cubicBezTo>
                  <a:cubicBezTo>
                    <a:pt x="0" y="2782"/>
                    <a:pt x="2782" y="0"/>
                    <a:pt x="6214" y="0"/>
                  </a:cubicBezTo>
                  <a:cubicBezTo>
                    <a:pt x="9646" y="0"/>
                    <a:pt x="12428" y="2782"/>
                    <a:pt x="12428" y="6214"/>
                  </a:cubicBezTo>
                  <a:cubicBezTo>
                    <a:pt x="12428" y="9646"/>
                    <a:pt x="9646" y="12428"/>
                    <a:pt x="6214" y="12428"/>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5" name="椭圆 24"/>
            <p:cNvSpPr/>
            <p:nvPr>
              <p:custDataLst>
                <p:tags r:id="rId5"/>
              </p:custDataLst>
            </p:nvPr>
          </p:nvSpPr>
          <p:spPr>
            <a:xfrm>
              <a:off x="611725" y="5360874"/>
              <a:ext cx="407966" cy="407966"/>
            </a:xfrm>
            <a:prstGeom prst="ellipse">
              <a:avLst/>
            </a:prstGeom>
            <a:solidFill>
              <a:srgbClr val="0C5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delivery-package_45936"/>
            <p:cNvSpPr>
              <a:spLocks noChangeAspect="1"/>
            </p:cNvSpPr>
            <p:nvPr>
              <p:custDataLst>
                <p:tags r:id="rId6"/>
              </p:custDataLst>
            </p:nvPr>
          </p:nvSpPr>
          <p:spPr bwMode="auto">
            <a:xfrm>
              <a:off x="703597" y="5454674"/>
              <a:ext cx="224221" cy="221008"/>
            </a:xfrm>
            <a:custGeom>
              <a:avLst/>
              <a:gdLst>
                <a:gd name="connsiteX0" fmla="*/ 258147 w 609120"/>
                <a:gd name="connsiteY0" fmla="*/ 347478 h 598465"/>
                <a:gd name="connsiteX1" fmla="*/ 186941 w 609120"/>
                <a:gd name="connsiteY1" fmla="*/ 418577 h 598465"/>
                <a:gd name="connsiteX2" fmla="*/ 258147 w 609120"/>
                <a:gd name="connsiteY2" fmla="*/ 489677 h 598465"/>
                <a:gd name="connsiteX3" fmla="*/ 329302 w 609120"/>
                <a:gd name="connsiteY3" fmla="*/ 418577 h 598465"/>
                <a:gd name="connsiteX4" fmla="*/ 258147 w 609120"/>
                <a:gd name="connsiteY4" fmla="*/ 347478 h 598465"/>
                <a:gd name="connsiteX5" fmla="*/ 27850 w 609120"/>
                <a:gd name="connsiteY5" fmla="*/ 273017 h 598465"/>
                <a:gd name="connsiteX6" fmla="*/ 165518 w 609120"/>
                <a:gd name="connsiteY6" fmla="*/ 273017 h 598465"/>
                <a:gd name="connsiteX7" fmla="*/ 350725 w 609120"/>
                <a:gd name="connsiteY7" fmla="*/ 273017 h 598465"/>
                <a:gd name="connsiteX8" fmla="*/ 485231 w 609120"/>
                <a:gd name="connsiteY8" fmla="*/ 273017 h 598465"/>
                <a:gd name="connsiteX9" fmla="*/ 513081 w 609120"/>
                <a:gd name="connsiteY9" fmla="*/ 299501 h 598465"/>
                <a:gd name="connsiteX10" fmla="*/ 513081 w 609120"/>
                <a:gd name="connsiteY10" fmla="*/ 300825 h 598465"/>
                <a:gd name="connsiteX11" fmla="*/ 485231 w 609120"/>
                <a:gd name="connsiteY11" fmla="*/ 327360 h 598465"/>
                <a:gd name="connsiteX12" fmla="*/ 473397 w 609120"/>
                <a:gd name="connsiteY12" fmla="*/ 327360 h 598465"/>
                <a:gd name="connsiteX13" fmla="*/ 473397 w 609120"/>
                <a:gd name="connsiteY13" fmla="*/ 571981 h 598465"/>
                <a:gd name="connsiteX14" fmla="*/ 445548 w 609120"/>
                <a:gd name="connsiteY14" fmla="*/ 598465 h 598465"/>
                <a:gd name="connsiteX15" fmla="*/ 374086 w 609120"/>
                <a:gd name="connsiteY15" fmla="*/ 598465 h 598465"/>
                <a:gd name="connsiteX16" fmla="*/ 374086 w 609120"/>
                <a:gd name="connsiteY16" fmla="*/ 587209 h 598465"/>
                <a:gd name="connsiteX17" fmla="*/ 298035 w 609120"/>
                <a:gd name="connsiteY17" fmla="*/ 511221 h 598465"/>
                <a:gd name="connsiteX18" fmla="*/ 218209 w 609120"/>
                <a:gd name="connsiteY18" fmla="*/ 511221 h 598465"/>
                <a:gd name="connsiteX19" fmla="*/ 142157 w 609120"/>
                <a:gd name="connsiteY19" fmla="*/ 587209 h 598465"/>
                <a:gd name="connsiteX20" fmla="*/ 142157 w 609120"/>
                <a:gd name="connsiteY20" fmla="*/ 598465 h 598465"/>
                <a:gd name="connsiteX21" fmla="*/ 66717 w 609120"/>
                <a:gd name="connsiteY21" fmla="*/ 598465 h 598465"/>
                <a:gd name="connsiteX22" fmla="*/ 38918 w 609120"/>
                <a:gd name="connsiteY22" fmla="*/ 571981 h 598465"/>
                <a:gd name="connsiteX23" fmla="*/ 38918 w 609120"/>
                <a:gd name="connsiteY23" fmla="*/ 327360 h 598465"/>
                <a:gd name="connsiteX24" fmla="*/ 27850 w 609120"/>
                <a:gd name="connsiteY24" fmla="*/ 327360 h 598465"/>
                <a:gd name="connsiteX25" fmla="*/ 0 w 609120"/>
                <a:gd name="connsiteY25" fmla="*/ 300825 h 598465"/>
                <a:gd name="connsiteX26" fmla="*/ 0 w 609120"/>
                <a:gd name="connsiteY26" fmla="*/ 299501 h 598465"/>
                <a:gd name="connsiteX27" fmla="*/ 27850 w 609120"/>
                <a:gd name="connsiteY27" fmla="*/ 273017 h 598465"/>
                <a:gd name="connsiteX28" fmla="*/ 184465 w 609120"/>
                <a:gd name="connsiteY28" fmla="*/ 133792 h 598465"/>
                <a:gd name="connsiteX29" fmla="*/ 206546 w 609120"/>
                <a:gd name="connsiteY29" fmla="*/ 133792 h 598465"/>
                <a:gd name="connsiteX30" fmla="*/ 215980 w 609120"/>
                <a:gd name="connsiteY30" fmla="*/ 138684 h 598465"/>
                <a:gd name="connsiteX31" fmla="*/ 245965 w 609120"/>
                <a:gd name="connsiteY31" fmla="*/ 182147 h 598465"/>
                <a:gd name="connsiteX32" fmla="*/ 253410 w 609120"/>
                <a:gd name="connsiteY32" fmla="*/ 166555 h 598465"/>
                <a:gd name="connsiteX33" fmla="*/ 241376 w 609120"/>
                <a:gd name="connsiteY33" fmla="*/ 141231 h 598465"/>
                <a:gd name="connsiteX34" fmla="*/ 246067 w 609120"/>
                <a:gd name="connsiteY34" fmla="*/ 133792 h 598465"/>
                <a:gd name="connsiteX35" fmla="*/ 270188 w 609120"/>
                <a:gd name="connsiteY35" fmla="*/ 133792 h 598465"/>
                <a:gd name="connsiteX36" fmla="*/ 274879 w 609120"/>
                <a:gd name="connsiteY36" fmla="*/ 141231 h 598465"/>
                <a:gd name="connsiteX37" fmla="*/ 262845 w 609120"/>
                <a:gd name="connsiteY37" fmla="*/ 166555 h 598465"/>
                <a:gd name="connsiteX38" fmla="*/ 270392 w 609120"/>
                <a:gd name="connsiteY38" fmla="*/ 182402 h 598465"/>
                <a:gd name="connsiteX39" fmla="*/ 301448 w 609120"/>
                <a:gd name="connsiteY39" fmla="*/ 138582 h 598465"/>
                <a:gd name="connsiteX40" fmla="*/ 310780 w 609120"/>
                <a:gd name="connsiteY40" fmla="*/ 133792 h 598465"/>
                <a:gd name="connsiteX41" fmla="*/ 331790 w 609120"/>
                <a:gd name="connsiteY41" fmla="*/ 133792 h 598465"/>
                <a:gd name="connsiteX42" fmla="*/ 350709 w 609120"/>
                <a:gd name="connsiteY42" fmla="*/ 152696 h 598465"/>
                <a:gd name="connsiteX43" fmla="*/ 350709 w 609120"/>
                <a:gd name="connsiteY43" fmla="*/ 256082 h 598465"/>
                <a:gd name="connsiteX44" fmla="*/ 165546 w 609120"/>
                <a:gd name="connsiteY44" fmla="*/ 256082 h 598465"/>
                <a:gd name="connsiteX45" fmla="*/ 165546 w 609120"/>
                <a:gd name="connsiteY45" fmla="*/ 152696 h 598465"/>
                <a:gd name="connsiteX46" fmla="*/ 184465 w 609120"/>
                <a:gd name="connsiteY46" fmla="*/ 133792 h 598465"/>
                <a:gd name="connsiteX47" fmla="*/ 360141 w 609120"/>
                <a:gd name="connsiteY47" fmla="*/ 45726 h 598465"/>
                <a:gd name="connsiteX48" fmla="*/ 429194 w 609120"/>
                <a:gd name="connsiteY48" fmla="*/ 45726 h 598465"/>
                <a:gd name="connsiteX49" fmla="*/ 464435 w 609120"/>
                <a:gd name="connsiteY49" fmla="*/ 45726 h 598465"/>
                <a:gd name="connsiteX50" fmla="*/ 583467 w 609120"/>
                <a:gd name="connsiteY50" fmla="*/ 45726 h 598465"/>
                <a:gd name="connsiteX51" fmla="*/ 609120 w 609120"/>
                <a:gd name="connsiteY51" fmla="*/ 71350 h 598465"/>
                <a:gd name="connsiteX52" fmla="*/ 609120 w 609120"/>
                <a:gd name="connsiteY52" fmla="*/ 212463 h 598465"/>
                <a:gd name="connsiteX53" fmla="*/ 583467 w 609120"/>
                <a:gd name="connsiteY53" fmla="*/ 238087 h 598465"/>
                <a:gd name="connsiteX54" fmla="*/ 454847 w 609120"/>
                <a:gd name="connsiteY54" fmla="*/ 238087 h 598465"/>
                <a:gd name="connsiteX55" fmla="*/ 429194 w 609120"/>
                <a:gd name="connsiteY55" fmla="*/ 212463 h 598465"/>
                <a:gd name="connsiteX56" fmla="*/ 429194 w 609120"/>
                <a:gd name="connsiteY56" fmla="*/ 127693 h 598465"/>
                <a:gd name="connsiteX57" fmla="*/ 355500 w 609120"/>
                <a:gd name="connsiteY57" fmla="*/ 57341 h 598465"/>
                <a:gd name="connsiteX58" fmla="*/ 360141 w 609120"/>
                <a:gd name="connsiteY58" fmla="*/ 45726 h 598465"/>
                <a:gd name="connsiteX59" fmla="*/ 258129 w 609120"/>
                <a:gd name="connsiteY59" fmla="*/ 0 h 598465"/>
                <a:gd name="connsiteX60" fmla="*/ 319098 w 609120"/>
                <a:gd name="connsiteY60" fmla="*/ 60863 h 598465"/>
                <a:gd name="connsiteX61" fmla="*/ 258129 w 609120"/>
                <a:gd name="connsiteY61" fmla="*/ 121726 h 598465"/>
                <a:gd name="connsiteX62" fmla="*/ 197160 w 609120"/>
                <a:gd name="connsiteY62" fmla="*/ 60863 h 598465"/>
                <a:gd name="connsiteX63" fmla="*/ 258129 w 609120"/>
                <a:gd name="connsiteY63" fmla="*/ 0 h 59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9120" h="598465">
                  <a:moveTo>
                    <a:pt x="258147" y="347478"/>
                  </a:moveTo>
                  <a:cubicBezTo>
                    <a:pt x="218872" y="347478"/>
                    <a:pt x="186941" y="379412"/>
                    <a:pt x="186941" y="418577"/>
                  </a:cubicBezTo>
                  <a:cubicBezTo>
                    <a:pt x="186941" y="457794"/>
                    <a:pt x="218872" y="489677"/>
                    <a:pt x="258147" y="489677"/>
                  </a:cubicBezTo>
                  <a:cubicBezTo>
                    <a:pt x="297372" y="489677"/>
                    <a:pt x="329302" y="457794"/>
                    <a:pt x="329302" y="418577"/>
                  </a:cubicBezTo>
                  <a:cubicBezTo>
                    <a:pt x="329302" y="379412"/>
                    <a:pt x="297372" y="347478"/>
                    <a:pt x="258147" y="347478"/>
                  </a:cubicBezTo>
                  <a:close/>
                  <a:moveTo>
                    <a:pt x="27850" y="273017"/>
                  </a:moveTo>
                  <a:lnTo>
                    <a:pt x="165518" y="273017"/>
                  </a:lnTo>
                  <a:lnTo>
                    <a:pt x="350725" y="273017"/>
                  </a:lnTo>
                  <a:lnTo>
                    <a:pt x="485231" y="273017"/>
                  </a:lnTo>
                  <a:cubicBezTo>
                    <a:pt x="500584" y="273017"/>
                    <a:pt x="513081" y="284884"/>
                    <a:pt x="513081" y="299501"/>
                  </a:cubicBezTo>
                  <a:lnTo>
                    <a:pt x="513081" y="300825"/>
                  </a:lnTo>
                  <a:cubicBezTo>
                    <a:pt x="513081" y="315493"/>
                    <a:pt x="500584" y="327360"/>
                    <a:pt x="485231" y="327360"/>
                  </a:cubicBezTo>
                  <a:lnTo>
                    <a:pt x="473397" y="327360"/>
                  </a:lnTo>
                  <a:lnTo>
                    <a:pt x="473397" y="571981"/>
                  </a:lnTo>
                  <a:cubicBezTo>
                    <a:pt x="473397" y="586598"/>
                    <a:pt x="460901" y="598465"/>
                    <a:pt x="445548" y="598465"/>
                  </a:cubicBezTo>
                  <a:lnTo>
                    <a:pt x="374086" y="598465"/>
                  </a:lnTo>
                  <a:lnTo>
                    <a:pt x="374086" y="587209"/>
                  </a:lnTo>
                  <a:cubicBezTo>
                    <a:pt x="374086" y="545293"/>
                    <a:pt x="339963" y="511221"/>
                    <a:pt x="298035" y="511221"/>
                  </a:cubicBezTo>
                  <a:lnTo>
                    <a:pt x="218209" y="511221"/>
                  </a:lnTo>
                  <a:cubicBezTo>
                    <a:pt x="176281" y="511221"/>
                    <a:pt x="142157" y="545293"/>
                    <a:pt x="142157" y="587209"/>
                  </a:cubicBezTo>
                  <a:lnTo>
                    <a:pt x="142157" y="598465"/>
                  </a:lnTo>
                  <a:lnTo>
                    <a:pt x="66717" y="598465"/>
                  </a:lnTo>
                  <a:cubicBezTo>
                    <a:pt x="51364" y="598465"/>
                    <a:pt x="38918" y="586598"/>
                    <a:pt x="38918" y="571981"/>
                  </a:cubicBezTo>
                  <a:lnTo>
                    <a:pt x="38918" y="327360"/>
                  </a:lnTo>
                  <a:lnTo>
                    <a:pt x="27850" y="327360"/>
                  </a:lnTo>
                  <a:cubicBezTo>
                    <a:pt x="12446" y="327360"/>
                    <a:pt x="0" y="315493"/>
                    <a:pt x="0" y="300825"/>
                  </a:cubicBezTo>
                  <a:lnTo>
                    <a:pt x="0" y="299501"/>
                  </a:lnTo>
                  <a:cubicBezTo>
                    <a:pt x="0" y="284884"/>
                    <a:pt x="12446" y="273017"/>
                    <a:pt x="27850" y="273017"/>
                  </a:cubicBezTo>
                  <a:close/>
                  <a:moveTo>
                    <a:pt x="184465" y="133792"/>
                  </a:moveTo>
                  <a:lnTo>
                    <a:pt x="206546" y="133792"/>
                  </a:lnTo>
                  <a:cubicBezTo>
                    <a:pt x="210320" y="133792"/>
                    <a:pt x="213838" y="135626"/>
                    <a:pt x="215980" y="138684"/>
                  </a:cubicBezTo>
                  <a:lnTo>
                    <a:pt x="245965" y="182147"/>
                  </a:lnTo>
                  <a:lnTo>
                    <a:pt x="253410" y="166555"/>
                  </a:lnTo>
                  <a:lnTo>
                    <a:pt x="241376" y="141231"/>
                  </a:lnTo>
                  <a:cubicBezTo>
                    <a:pt x="239693" y="137766"/>
                    <a:pt x="242243" y="133792"/>
                    <a:pt x="246067" y="133792"/>
                  </a:cubicBezTo>
                  <a:lnTo>
                    <a:pt x="270188" y="133792"/>
                  </a:lnTo>
                  <a:cubicBezTo>
                    <a:pt x="274012" y="133792"/>
                    <a:pt x="276562" y="137766"/>
                    <a:pt x="274879" y="141231"/>
                  </a:cubicBezTo>
                  <a:lnTo>
                    <a:pt x="262845" y="166555"/>
                  </a:lnTo>
                  <a:lnTo>
                    <a:pt x="270392" y="182402"/>
                  </a:lnTo>
                  <a:lnTo>
                    <a:pt x="301448" y="138582"/>
                  </a:lnTo>
                  <a:cubicBezTo>
                    <a:pt x="303590" y="135575"/>
                    <a:pt x="307057" y="133792"/>
                    <a:pt x="310780" y="133792"/>
                  </a:cubicBezTo>
                  <a:lnTo>
                    <a:pt x="331790" y="133792"/>
                  </a:lnTo>
                  <a:cubicBezTo>
                    <a:pt x="342244" y="133792"/>
                    <a:pt x="350709" y="142250"/>
                    <a:pt x="350709" y="152696"/>
                  </a:cubicBezTo>
                  <a:lnTo>
                    <a:pt x="350709" y="256082"/>
                  </a:lnTo>
                  <a:lnTo>
                    <a:pt x="165546" y="256082"/>
                  </a:lnTo>
                  <a:lnTo>
                    <a:pt x="165546" y="152696"/>
                  </a:lnTo>
                  <a:cubicBezTo>
                    <a:pt x="165546" y="142250"/>
                    <a:pt x="174011" y="133792"/>
                    <a:pt x="184465" y="133792"/>
                  </a:cubicBezTo>
                  <a:close/>
                  <a:moveTo>
                    <a:pt x="360141" y="45726"/>
                  </a:moveTo>
                  <a:lnTo>
                    <a:pt x="429194" y="45726"/>
                  </a:lnTo>
                  <a:lnTo>
                    <a:pt x="464435" y="45726"/>
                  </a:lnTo>
                  <a:lnTo>
                    <a:pt x="583467" y="45726"/>
                  </a:lnTo>
                  <a:cubicBezTo>
                    <a:pt x="597645" y="45726"/>
                    <a:pt x="609120" y="57188"/>
                    <a:pt x="609120" y="71350"/>
                  </a:cubicBezTo>
                  <a:lnTo>
                    <a:pt x="609120" y="212463"/>
                  </a:lnTo>
                  <a:cubicBezTo>
                    <a:pt x="609120" y="226625"/>
                    <a:pt x="597645" y="238087"/>
                    <a:pt x="583467" y="238087"/>
                  </a:cubicBezTo>
                  <a:lnTo>
                    <a:pt x="454847" y="238087"/>
                  </a:lnTo>
                  <a:cubicBezTo>
                    <a:pt x="440669" y="238087"/>
                    <a:pt x="429194" y="226625"/>
                    <a:pt x="429194" y="212463"/>
                  </a:cubicBezTo>
                  <a:lnTo>
                    <a:pt x="429194" y="127693"/>
                  </a:lnTo>
                  <a:lnTo>
                    <a:pt x="355500" y="57341"/>
                  </a:lnTo>
                  <a:cubicBezTo>
                    <a:pt x="351063" y="53164"/>
                    <a:pt x="354072" y="45726"/>
                    <a:pt x="360141" y="45726"/>
                  </a:cubicBezTo>
                  <a:close/>
                  <a:moveTo>
                    <a:pt x="258129" y="0"/>
                  </a:moveTo>
                  <a:cubicBezTo>
                    <a:pt x="291801" y="0"/>
                    <a:pt x="319098" y="27249"/>
                    <a:pt x="319098" y="60863"/>
                  </a:cubicBezTo>
                  <a:cubicBezTo>
                    <a:pt x="319098" y="94477"/>
                    <a:pt x="291801" y="121726"/>
                    <a:pt x="258129" y="121726"/>
                  </a:cubicBezTo>
                  <a:cubicBezTo>
                    <a:pt x="224457" y="121726"/>
                    <a:pt x="197160" y="94477"/>
                    <a:pt x="197160" y="60863"/>
                  </a:cubicBezTo>
                  <a:cubicBezTo>
                    <a:pt x="197160" y="27249"/>
                    <a:pt x="224457" y="0"/>
                    <a:pt x="25812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矩形 26"/>
            <p:cNvSpPr/>
            <p:nvPr>
              <p:custDataLst>
                <p:tags r:id="rId7"/>
              </p:custDataLst>
            </p:nvPr>
          </p:nvSpPr>
          <p:spPr>
            <a:xfrm>
              <a:off x="3358910" y="5394282"/>
              <a:ext cx="1657470" cy="338554"/>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时间：</a:t>
              </a:r>
              <a:r>
                <a:rPr kumimoji="0" lang="en-US" altLang="zh-CN"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202X.XX</a:t>
              </a:r>
              <a:endParaRPr kumimoji="0" lang="en-US" altLang="zh-CN"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8" name="文本框 27"/>
          <p:cNvSpPr txBox="1"/>
          <p:nvPr/>
        </p:nvSpPr>
        <p:spPr>
          <a:xfrm flipH="1" flipV="1">
            <a:off x="157056" y="2633761"/>
            <a:ext cx="739509" cy="581495"/>
          </a:xfrm>
          <a:custGeom>
            <a:avLst/>
            <a:gdLst>
              <a:gd name="connsiteX0" fmla="*/ 298179 w 556983"/>
              <a:gd name="connsiteY0" fmla="*/ 437970 h 437970"/>
              <a:gd name="connsiteX1" fmla="*/ 429951 w 556983"/>
              <a:gd name="connsiteY1" fmla="*/ 355213 h 437970"/>
              <a:gd name="connsiteX2" fmla="*/ 513981 w 556983"/>
              <a:gd name="connsiteY2" fmla="*/ 245463 h 437970"/>
              <a:gd name="connsiteX3" fmla="*/ 554322 w 556983"/>
              <a:gd name="connsiteY3" fmla="*/ 129274 h 437970"/>
              <a:gd name="connsiteX4" fmla="*/ 537469 w 556983"/>
              <a:gd name="connsiteY4" fmla="*/ 32876 h 437970"/>
              <a:gd name="connsiteX5" fmla="*/ 463446 w 556983"/>
              <a:gd name="connsiteY5" fmla="*/ 0 h 437970"/>
              <a:gd name="connsiteX6" fmla="*/ 380606 w 556983"/>
              <a:gd name="connsiteY6" fmla="*/ 31344 h 437970"/>
              <a:gd name="connsiteX7" fmla="*/ 338186 w 556983"/>
              <a:gd name="connsiteY7" fmla="*/ 103642 h 437970"/>
              <a:gd name="connsiteX8" fmla="*/ 351005 w 556983"/>
              <a:gd name="connsiteY8" fmla="*/ 170920 h 437970"/>
              <a:gd name="connsiteX9" fmla="*/ 399205 w 556983"/>
              <a:gd name="connsiteY9" fmla="*/ 211700 h 437970"/>
              <a:gd name="connsiteX10" fmla="*/ 453187 w 556983"/>
              <a:gd name="connsiteY10" fmla="*/ 235144 h 437970"/>
              <a:gd name="connsiteX11" fmla="*/ 400354 w 556983"/>
              <a:gd name="connsiteY11" fmla="*/ 320676 h 437970"/>
              <a:gd name="connsiteX12" fmla="*/ 285718 w 556983"/>
              <a:gd name="connsiteY12" fmla="*/ 401193 h 437970"/>
              <a:gd name="connsiteX13" fmla="*/ 12461 w 556983"/>
              <a:gd name="connsiteY13" fmla="*/ 437970 h 437970"/>
              <a:gd name="connsiteX14" fmla="*/ 144233 w 556983"/>
              <a:gd name="connsiteY14" fmla="*/ 355213 h 437970"/>
              <a:gd name="connsiteX15" fmla="*/ 228263 w 556983"/>
              <a:gd name="connsiteY15" fmla="*/ 245463 h 437970"/>
              <a:gd name="connsiteX16" fmla="*/ 268604 w 556983"/>
              <a:gd name="connsiteY16" fmla="*/ 129274 h 437970"/>
              <a:gd name="connsiteX17" fmla="*/ 251751 w 556983"/>
              <a:gd name="connsiteY17" fmla="*/ 32876 h 437970"/>
              <a:gd name="connsiteX18" fmla="*/ 177728 w 556983"/>
              <a:gd name="connsiteY18" fmla="*/ 0 h 437970"/>
              <a:gd name="connsiteX19" fmla="*/ 94888 w 556983"/>
              <a:gd name="connsiteY19" fmla="*/ 31344 h 437970"/>
              <a:gd name="connsiteX20" fmla="*/ 52468 w 556983"/>
              <a:gd name="connsiteY20" fmla="*/ 103642 h 437970"/>
              <a:gd name="connsiteX21" fmla="*/ 65287 w 556983"/>
              <a:gd name="connsiteY21" fmla="*/ 170920 h 437970"/>
              <a:gd name="connsiteX22" fmla="*/ 113487 w 556983"/>
              <a:gd name="connsiteY22" fmla="*/ 211700 h 437970"/>
              <a:gd name="connsiteX23" fmla="*/ 167469 w 556983"/>
              <a:gd name="connsiteY23" fmla="*/ 235144 h 437970"/>
              <a:gd name="connsiteX24" fmla="*/ 114636 w 556983"/>
              <a:gd name="connsiteY24" fmla="*/ 320676 h 437970"/>
              <a:gd name="connsiteX25" fmla="*/ 0 w 556983"/>
              <a:gd name="connsiteY25" fmla="*/ 401193 h 43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6983" h="437970">
                <a:moveTo>
                  <a:pt x="298179" y="437970"/>
                </a:moveTo>
                <a:cubicBezTo>
                  <a:pt x="350398" y="416596"/>
                  <a:pt x="394322" y="389010"/>
                  <a:pt x="429951" y="355213"/>
                </a:cubicBezTo>
                <a:cubicBezTo>
                  <a:pt x="465580" y="321416"/>
                  <a:pt x="493590" y="284832"/>
                  <a:pt x="513981" y="245463"/>
                </a:cubicBezTo>
                <a:cubicBezTo>
                  <a:pt x="534372" y="206093"/>
                  <a:pt x="547819" y="167364"/>
                  <a:pt x="554322" y="129274"/>
                </a:cubicBezTo>
                <a:cubicBezTo>
                  <a:pt x="560900" y="86833"/>
                  <a:pt x="555283" y="54700"/>
                  <a:pt x="537469" y="32876"/>
                </a:cubicBezTo>
                <a:cubicBezTo>
                  <a:pt x="519656" y="11052"/>
                  <a:pt x="494982" y="93"/>
                  <a:pt x="463446" y="0"/>
                </a:cubicBezTo>
                <a:cubicBezTo>
                  <a:pt x="431037" y="906"/>
                  <a:pt x="403424" y="11354"/>
                  <a:pt x="380606" y="31344"/>
                </a:cubicBezTo>
                <a:cubicBezTo>
                  <a:pt x="357787" y="51334"/>
                  <a:pt x="343647" y="75433"/>
                  <a:pt x="338186" y="103642"/>
                </a:cubicBezTo>
                <a:cubicBezTo>
                  <a:pt x="334095" y="131248"/>
                  <a:pt x="338368" y="153674"/>
                  <a:pt x="351005" y="170920"/>
                </a:cubicBezTo>
                <a:cubicBezTo>
                  <a:pt x="363642" y="188166"/>
                  <a:pt x="379708" y="201760"/>
                  <a:pt x="399205" y="211700"/>
                </a:cubicBezTo>
                <a:cubicBezTo>
                  <a:pt x="418702" y="221640"/>
                  <a:pt x="436696" y="229455"/>
                  <a:pt x="453187" y="235144"/>
                </a:cubicBezTo>
                <a:cubicBezTo>
                  <a:pt x="444552" y="262123"/>
                  <a:pt x="426941" y="290633"/>
                  <a:pt x="400354" y="320676"/>
                </a:cubicBezTo>
                <a:cubicBezTo>
                  <a:pt x="373766" y="350719"/>
                  <a:pt x="335554" y="377558"/>
                  <a:pt x="285718" y="401193"/>
                </a:cubicBezTo>
                <a:close/>
                <a:moveTo>
                  <a:pt x="12461" y="437970"/>
                </a:moveTo>
                <a:cubicBezTo>
                  <a:pt x="64680" y="416596"/>
                  <a:pt x="108604" y="389010"/>
                  <a:pt x="144233" y="355213"/>
                </a:cubicBezTo>
                <a:cubicBezTo>
                  <a:pt x="179862" y="321416"/>
                  <a:pt x="207872" y="284832"/>
                  <a:pt x="228263" y="245463"/>
                </a:cubicBezTo>
                <a:cubicBezTo>
                  <a:pt x="248654" y="206093"/>
                  <a:pt x="262101" y="167364"/>
                  <a:pt x="268604" y="129274"/>
                </a:cubicBezTo>
                <a:cubicBezTo>
                  <a:pt x="275182" y="86833"/>
                  <a:pt x="269565" y="54700"/>
                  <a:pt x="251751" y="32876"/>
                </a:cubicBezTo>
                <a:cubicBezTo>
                  <a:pt x="233938" y="11052"/>
                  <a:pt x="209264" y="93"/>
                  <a:pt x="177728" y="0"/>
                </a:cubicBezTo>
                <a:cubicBezTo>
                  <a:pt x="145319" y="906"/>
                  <a:pt x="117706" y="11354"/>
                  <a:pt x="94888" y="31344"/>
                </a:cubicBezTo>
                <a:cubicBezTo>
                  <a:pt x="72069" y="51334"/>
                  <a:pt x="57929" y="75433"/>
                  <a:pt x="52468" y="103642"/>
                </a:cubicBezTo>
                <a:cubicBezTo>
                  <a:pt x="48377" y="131248"/>
                  <a:pt x="52650" y="153674"/>
                  <a:pt x="65287" y="170920"/>
                </a:cubicBezTo>
                <a:cubicBezTo>
                  <a:pt x="77924" y="188166"/>
                  <a:pt x="93990" y="201760"/>
                  <a:pt x="113487" y="211700"/>
                </a:cubicBezTo>
                <a:cubicBezTo>
                  <a:pt x="132984" y="221640"/>
                  <a:pt x="150978" y="229455"/>
                  <a:pt x="167469" y="235144"/>
                </a:cubicBezTo>
                <a:cubicBezTo>
                  <a:pt x="158834" y="262123"/>
                  <a:pt x="141223" y="290633"/>
                  <a:pt x="114636" y="320676"/>
                </a:cubicBezTo>
                <a:cubicBezTo>
                  <a:pt x="88048" y="350719"/>
                  <a:pt x="49836" y="377558"/>
                  <a:pt x="0" y="401193"/>
                </a:cubicBezTo>
                <a:close/>
              </a:path>
            </a:pathLst>
          </a:custGeom>
          <a:noFill/>
          <a:ln>
            <a:solidFill>
              <a:srgbClr val="0C5DE1"/>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8800" i="1">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文本框 30"/>
          <p:cNvSpPr txBox="1"/>
          <p:nvPr/>
        </p:nvSpPr>
        <p:spPr>
          <a:xfrm>
            <a:off x="913765" y="2477770"/>
            <a:ext cx="7008495" cy="922020"/>
          </a:xfrm>
          <a:prstGeom prst="rect">
            <a:avLst/>
          </a:prstGeom>
          <a:noFill/>
          <a:effectLst/>
        </p:spPr>
        <p:txBody>
          <a:bodyPr wrap="square" rtlCol="0">
            <a:spAutoFit/>
          </a:bodyPr>
          <a:lstStyle/>
          <a:p>
            <a:pPr algn="ctr"/>
            <a:r>
              <a:rPr lang="zh-CN" altLang="en-US" sz="5400" i="1">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人工智能伦理与责任：</a:t>
            </a:r>
            <a:endParaRPr lang="zh-CN" altLang="en-US" sz="5400" i="1">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33" name="组合 32"/>
          <p:cNvGrpSpPr/>
          <p:nvPr/>
        </p:nvGrpSpPr>
        <p:grpSpPr>
          <a:xfrm flipH="1">
            <a:off x="6717030" y="0"/>
            <a:ext cx="5726430" cy="4889500"/>
            <a:chOff x="0" y="285750"/>
            <a:chExt cx="6515100" cy="5562599"/>
          </a:xfrm>
        </p:grpSpPr>
        <p:pic>
          <p:nvPicPr>
            <p:cNvPr id="34" name="图片 3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734160"/>
              <a:ext cx="6515100" cy="5114189"/>
            </a:xfrm>
            <a:prstGeom prst="rect">
              <a:avLst/>
            </a:prstGeom>
          </p:spPr>
        </p:pic>
        <p:pic>
          <p:nvPicPr>
            <p:cNvPr id="35" name="图片 34"/>
            <p:cNvPicPr>
              <a:picLocks noChangeAspect="1"/>
            </p:cNvPicPr>
            <p:nvPr userDrawn="1"/>
          </p:nvPicPr>
          <p:blipFill rotWithShape="1">
            <a:blip r:embed="rId9">
              <a:extLst>
                <a:ext uri="{28A0092B-C50C-407E-A947-70E740481C1C}">
                  <a14:useLocalDpi xmlns:a14="http://schemas.microsoft.com/office/drawing/2010/main" val="0"/>
                </a:ext>
              </a:extLst>
            </a:blip>
            <a:srcRect t="21276" b="21276"/>
            <a:stretch>
              <a:fillRect/>
            </a:stretch>
          </p:blipFill>
          <p:spPr>
            <a:xfrm>
              <a:off x="285750" y="285750"/>
              <a:ext cx="5295900" cy="521550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2" grpId="0"/>
      <p:bldP spid="12" grpId="1" bldLvl="0" animBg="1"/>
      <p:bldP spid="17" grpId="0" bldLvl="0" animBg="1"/>
      <p:bldP spid="28" grpId="0" bldLvl="0" animBg="1"/>
      <p:bldP spid="31" grpId="0"/>
      <p:bldP spid="31"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一、人类与人工智能的角色与关系</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5" name="矩形 4"/>
          <p:cNvSpPr/>
          <p:nvPr>
            <p:custDataLst>
              <p:tags r:id="rId1"/>
            </p:custDataLst>
          </p:nvPr>
        </p:nvSpPr>
        <p:spPr>
          <a:xfrm>
            <a:off x="2234565" y="2310130"/>
            <a:ext cx="1967865" cy="38608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sym typeface="+mn-ea"/>
              </a:rPr>
              <a:t>协同互补</a:t>
            </a:r>
            <a:endParaRPr lang="zh-CN" altLang="en-US" sz="2400" b="1" dirty="0">
              <a:solidFill>
                <a:schemeClr val="accent1"/>
              </a:solidFill>
              <a:latin typeface="微软雅黑" panose="020B0503020204020204" charset="-122"/>
              <a:ea typeface="微软雅黑" panose="020B0503020204020204" charset="-122"/>
              <a:cs typeface="+mn-ea"/>
              <a:sym typeface="+mn-ea"/>
            </a:endParaRPr>
          </a:p>
        </p:txBody>
      </p:sp>
      <p:sp>
        <p:nvSpPr>
          <p:cNvPr id="6" name="矩形 5"/>
          <p:cNvSpPr/>
          <p:nvPr>
            <p:custDataLst>
              <p:tags r:id="rId2"/>
            </p:custDataLst>
          </p:nvPr>
        </p:nvSpPr>
        <p:spPr>
          <a:xfrm>
            <a:off x="1604010" y="2745740"/>
            <a:ext cx="2731770" cy="193865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人类与人工智能并非竞争关系，而是协同互补。人类的创造力、情感与AI的计算、数据处理能力结合，可实现1+1&gt;2的效果。</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123" name="椭圆 122"/>
          <p:cNvSpPr/>
          <p:nvPr>
            <p:custDataLst>
              <p:tags r:id="rId3"/>
            </p:custDataLst>
          </p:nvPr>
        </p:nvSpPr>
        <p:spPr>
          <a:xfrm>
            <a:off x="4342152" y="2522677"/>
            <a:ext cx="140690" cy="14035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custDataLst>
              <p:tags r:id="rId4"/>
            </p:custDataLst>
          </p:nvPr>
        </p:nvSpPr>
        <p:spPr>
          <a:xfrm>
            <a:off x="4388481" y="2568665"/>
            <a:ext cx="48373" cy="483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custDataLst>
              <p:tags r:id="rId5"/>
            </p:custDataLst>
          </p:nvPr>
        </p:nvCxnSpPr>
        <p:spPr>
          <a:xfrm>
            <a:off x="4200440" y="2593192"/>
            <a:ext cx="141712" cy="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6"/>
            </p:custDataLst>
          </p:nvPr>
        </p:nvSpPr>
        <p:spPr>
          <a:xfrm>
            <a:off x="7127240" y="1711960"/>
            <a:ext cx="2034540" cy="386080"/>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sym typeface="+mn-ea"/>
              </a:rPr>
              <a:t>艺术创作领域</a:t>
            </a:r>
            <a:endParaRPr lang="zh-CN" altLang="en-US" sz="2400" b="1">
              <a:solidFill>
                <a:schemeClr val="accent2"/>
              </a:solidFill>
              <a:latin typeface="微软雅黑" panose="020B0503020204020204" charset="-122"/>
              <a:ea typeface="微软雅黑" panose="020B0503020204020204" charset="-122"/>
              <a:cs typeface="+mn-ea"/>
              <a:sym typeface="+mn-ea"/>
            </a:endParaRPr>
          </a:p>
        </p:txBody>
      </p:sp>
      <p:sp>
        <p:nvSpPr>
          <p:cNvPr id="2" name="矩形 1"/>
          <p:cNvSpPr/>
          <p:nvPr>
            <p:custDataLst>
              <p:tags r:id="rId7"/>
            </p:custDataLst>
          </p:nvPr>
        </p:nvSpPr>
        <p:spPr>
          <a:xfrm>
            <a:off x="7129780" y="2147570"/>
            <a:ext cx="3300730" cy="146367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人机协同为艺术创作开辟新天地。AI生成草图提供灵感，艺术家赋予灵魂进行深化，共同催生新颖风格，提升创作效率。</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 name="椭圆 2"/>
          <p:cNvSpPr/>
          <p:nvPr>
            <p:custDataLst>
              <p:tags r:id="rId8"/>
            </p:custDataLst>
          </p:nvPr>
        </p:nvSpPr>
        <p:spPr>
          <a:xfrm>
            <a:off x="6839489" y="1923466"/>
            <a:ext cx="140690" cy="14069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9"/>
            </p:custDataLst>
          </p:nvPr>
        </p:nvSpPr>
        <p:spPr>
          <a:xfrm>
            <a:off x="6885478" y="1969454"/>
            <a:ext cx="48714" cy="48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custDataLst>
              <p:tags r:id="rId10"/>
            </p:custDataLst>
          </p:nvPr>
        </p:nvCxnSpPr>
        <p:spPr>
          <a:xfrm>
            <a:off x="6980180" y="1993981"/>
            <a:ext cx="1420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11"/>
            </p:custDataLst>
          </p:nvPr>
        </p:nvSpPr>
        <p:spPr>
          <a:xfrm>
            <a:off x="5007610" y="4278630"/>
            <a:ext cx="2023110" cy="386080"/>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dirty="0">
                <a:solidFill>
                  <a:srgbClr val="70AD47"/>
                </a:solidFill>
                <a:latin typeface="微软雅黑" panose="020B0503020204020204" charset="-122"/>
                <a:ea typeface="微软雅黑" panose="020B0503020204020204" charset="-122"/>
                <a:cs typeface="+mn-ea"/>
                <a:sym typeface="+mn-ea"/>
              </a:rPr>
              <a:t>科研领域</a:t>
            </a:r>
            <a:endParaRPr lang="zh-CN" altLang="en-US" sz="2400" b="1" dirty="0">
              <a:solidFill>
                <a:srgbClr val="70AD47"/>
              </a:solidFill>
              <a:latin typeface="微软雅黑" panose="020B0503020204020204" charset="-122"/>
              <a:ea typeface="微软雅黑" panose="020B0503020204020204" charset="-122"/>
              <a:cs typeface="+mn-ea"/>
              <a:sym typeface="+mn-ea"/>
            </a:endParaRPr>
          </a:p>
        </p:txBody>
      </p:sp>
      <p:sp>
        <p:nvSpPr>
          <p:cNvPr id="11" name="矩形 10"/>
          <p:cNvSpPr/>
          <p:nvPr>
            <p:custDataLst>
              <p:tags r:id="rId12"/>
            </p:custDataLst>
          </p:nvPr>
        </p:nvSpPr>
        <p:spPr>
          <a:xfrm>
            <a:off x="4201160" y="4713605"/>
            <a:ext cx="4692015" cy="159829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通过精心设计问卷，我们可以收集到丰富多样的数据；在问卷调查中，选择题的答案一般属于分类数据，填空题收集的文本内容则采用UTF-8 编码。</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117" name="椭圆 116"/>
          <p:cNvSpPr/>
          <p:nvPr>
            <p:custDataLst>
              <p:tags r:id="rId13"/>
            </p:custDataLst>
          </p:nvPr>
        </p:nvSpPr>
        <p:spPr>
          <a:xfrm>
            <a:off x="5652834" y="3954936"/>
            <a:ext cx="48714" cy="48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p:cNvCxnSpPr/>
          <p:nvPr>
            <p:custDataLst>
              <p:tags r:id="rId14"/>
            </p:custDataLst>
          </p:nvPr>
        </p:nvCxnSpPr>
        <p:spPr>
          <a:xfrm flipH="1">
            <a:off x="5746266" y="3979463"/>
            <a:ext cx="1270" cy="232410"/>
          </a:xfrm>
          <a:prstGeom prst="line">
            <a:avLst/>
          </a:prstGeom>
          <a:ln>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12" name="任意多边形: 形状 53"/>
          <p:cNvSpPr/>
          <p:nvPr>
            <p:custDataLst>
              <p:tags r:id="rId15"/>
            </p:custDataLst>
          </p:nvPr>
        </p:nvSpPr>
        <p:spPr>
          <a:xfrm rot="14340000">
            <a:off x="4684510" y="1866236"/>
            <a:ext cx="904437" cy="135853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latin typeface="+mj-ea"/>
              <a:ea typeface="+mj-ea"/>
              <a:sym typeface="+mn-ea"/>
            </a:endParaRPr>
          </a:p>
        </p:txBody>
      </p:sp>
      <p:sp>
        <p:nvSpPr>
          <p:cNvPr id="10" name="任意多边形: 形状 51"/>
          <p:cNvSpPr/>
          <p:nvPr>
            <p:custDataLst>
              <p:tags r:id="rId16"/>
            </p:custDataLst>
          </p:nvPr>
        </p:nvSpPr>
        <p:spPr>
          <a:xfrm rot="3540000">
            <a:off x="5090229" y="2304658"/>
            <a:ext cx="1280530" cy="602818"/>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4" name="任意多边形: 形状 53"/>
          <p:cNvSpPr/>
          <p:nvPr>
            <p:custDataLst>
              <p:tags r:id="rId17"/>
            </p:custDataLst>
          </p:nvPr>
        </p:nvSpPr>
        <p:spPr>
          <a:xfrm rot="21540000">
            <a:off x="5690122" y="1933685"/>
            <a:ext cx="904437" cy="135853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latin typeface="+mj-ea"/>
              <a:ea typeface="+mj-ea"/>
              <a:sym typeface="+mn-ea"/>
            </a:endParaRPr>
          </a:p>
        </p:txBody>
      </p:sp>
      <p:sp>
        <p:nvSpPr>
          <p:cNvPr id="15" name="任意多边形: 形状 51"/>
          <p:cNvSpPr/>
          <p:nvPr>
            <p:custDataLst>
              <p:tags r:id="rId18"/>
            </p:custDataLst>
          </p:nvPr>
        </p:nvSpPr>
        <p:spPr>
          <a:xfrm rot="10740000">
            <a:off x="5156657" y="2796563"/>
            <a:ext cx="1279997" cy="599285"/>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6" name="任意多边形: 形状 53"/>
          <p:cNvSpPr/>
          <p:nvPr>
            <p:custDataLst>
              <p:tags r:id="rId19"/>
            </p:custDataLst>
          </p:nvPr>
        </p:nvSpPr>
        <p:spPr>
          <a:xfrm rot="7140000">
            <a:off x="5133492" y="2769310"/>
            <a:ext cx="904437" cy="135853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latin typeface="+mj-ea"/>
              <a:ea typeface="+mj-ea"/>
              <a:sym typeface="+mn-ea"/>
            </a:endParaRPr>
          </a:p>
        </p:txBody>
      </p:sp>
      <p:sp>
        <p:nvSpPr>
          <p:cNvPr id="17" name="任意多边形: 形状 51"/>
          <p:cNvSpPr/>
          <p:nvPr>
            <p:custDataLst>
              <p:tags r:id="rId20"/>
            </p:custDataLst>
          </p:nvPr>
        </p:nvSpPr>
        <p:spPr>
          <a:xfrm rot="17940000">
            <a:off x="4696433" y="2606478"/>
            <a:ext cx="1279838" cy="599211"/>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矩形 17"/>
          <p:cNvSpPr/>
          <p:nvPr>
            <p:custDataLst>
              <p:tags r:id="rId21"/>
            </p:custDataLst>
          </p:nvPr>
        </p:nvSpPr>
        <p:spPr>
          <a:xfrm>
            <a:off x="5311314" y="2035882"/>
            <a:ext cx="290238" cy="270820"/>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rPr>
              <a:t>01</a:t>
            </a:r>
            <a:endParaRPr lang="zh-CN" altLang="en-US"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endParaRPr>
          </a:p>
        </p:txBody>
      </p:sp>
      <p:sp>
        <p:nvSpPr>
          <p:cNvPr id="30" name="矩形 29"/>
          <p:cNvSpPr/>
          <p:nvPr>
            <p:custDataLst>
              <p:tags r:id="rId22"/>
            </p:custDataLst>
          </p:nvPr>
        </p:nvSpPr>
        <p:spPr>
          <a:xfrm>
            <a:off x="5007450" y="3232600"/>
            <a:ext cx="290238" cy="270820"/>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rPr>
              <a:t>03</a:t>
            </a:r>
            <a:endParaRPr lang="zh-CN" altLang="en-US"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endParaRPr>
          </a:p>
        </p:txBody>
      </p:sp>
      <p:sp>
        <p:nvSpPr>
          <p:cNvPr id="33" name="矩形 32"/>
          <p:cNvSpPr/>
          <p:nvPr>
            <p:custDataLst>
              <p:tags r:id="rId23"/>
            </p:custDataLst>
          </p:nvPr>
        </p:nvSpPr>
        <p:spPr>
          <a:xfrm>
            <a:off x="6180664" y="2781915"/>
            <a:ext cx="262985" cy="245271"/>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rPr>
              <a:t>02</a:t>
            </a:r>
            <a:endParaRPr lang="zh-CN" altLang="en-US"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endParaRPr>
          </a:p>
        </p:txBody>
      </p:sp>
      <p:sp>
        <p:nvSpPr>
          <p:cNvPr id="34" name="文本框 33"/>
          <p:cNvSpPr txBox="1"/>
          <p:nvPr/>
        </p:nvSpPr>
        <p:spPr>
          <a:xfrm>
            <a:off x="1364615" y="1069975"/>
            <a:ext cx="6096000" cy="460375"/>
          </a:xfrm>
          <a:prstGeom prst="rect">
            <a:avLst/>
          </a:prstGeom>
          <a:noFill/>
        </p:spPr>
        <p:txBody>
          <a:bodyPr wrap="square" rtlCol="0" anchor="t">
            <a:spAutoFit/>
          </a:bodyPr>
          <a:p>
            <a:r>
              <a:rPr lang="zh-CN" altLang="en-US" sz="2400" b="1">
                <a:solidFill>
                  <a:srgbClr val="0C5DE1"/>
                </a:solidFill>
                <a:latin typeface="微软雅黑" panose="020B0503020204020204" charset="-122"/>
                <a:ea typeface="微软雅黑" panose="020B0503020204020204" charset="-122"/>
              </a:rPr>
              <a:t>（三）人机协同</a:t>
            </a:r>
            <a:r>
              <a:rPr lang="zh-CN" altLang="en-US" sz="2400" b="1">
                <a:solidFill>
                  <a:srgbClr val="0C5DE1"/>
                </a:solidFill>
                <a:latin typeface="微软雅黑" panose="020B0503020204020204" charset="-122"/>
                <a:ea typeface="微软雅黑" panose="020B0503020204020204" charset="-122"/>
              </a:rPr>
              <a:t>的优势</a:t>
            </a:r>
            <a:endParaRPr lang="zh-CN" altLang="en-US" sz="2400" b="1">
              <a:solidFill>
                <a:srgbClr val="0C5DE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995545" y="5184775"/>
            <a:ext cx="6361430" cy="1292225"/>
          </a:xfrm>
          <a:prstGeom prst="rect">
            <a:avLst/>
          </a:prstGeom>
          <a:noFill/>
        </p:spPr>
        <p:txBody>
          <a:bodyPr wrap="square" lIns="0" tIns="0" rIns="0" bIns="0" rtlCol="0" anchor="t" anchorCtr="0">
            <a:noAutofit/>
          </a:bodyPr>
          <a:p>
            <a:pPr lvl="0" algn="l">
              <a:lnSpc>
                <a:spcPct val="13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为了防止数据泄露，我们要养成良好的信息保护习惯，如设置复杂的密</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a:p>
            <a:pPr lvl="0" algn="l">
              <a:lnSpc>
                <a:spcPct val="13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码、不随意单击陌生链接、定期更换密码等；企业则需要建立严格的数据保护制度，采用先进的加密技术，加强网络安全防护。</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995228" y="4583430"/>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怎么防止数据泄露？</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995545" y="2018665"/>
            <a:ext cx="6361430" cy="9531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chemeClr val="tx1">
                    <a:lumMod val="85000"/>
                    <a:lumOff val="15000"/>
                  </a:schemeClr>
                </a:solidFill>
                <a:latin typeface="楷体" panose="02010609060101010101" charset="-122"/>
                <a:ea typeface="楷体" panose="02010609060101010101" charset="-122"/>
                <a:cs typeface="+mn-ea"/>
              </a:rPr>
              <a:t>在日常生活中，我们的个人信息正以各种方式被收集。注册社交账号、网上购物时个人基本信息、收货地址、联系方式、支付密码等有可能被不法分子获取以进行诈骗造成重大损失。</a:t>
            </a:r>
            <a:endParaRPr lang="zh-CN" altLang="en-US" sz="16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995228" y="1414780"/>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个人信息</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995545" y="3596640"/>
            <a:ext cx="6361430" cy="1254125"/>
          </a:xfrm>
          <a:prstGeom prst="rect">
            <a:avLst/>
          </a:prstGeom>
          <a:noFill/>
        </p:spPr>
        <p:txBody>
          <a:bodyPr wrap="square" lIns="0" tIns="0" rIns="0" bIns="0" rtlCol="0" anchor="t" anchorCtr="0">
            <a:noAutofit/>
          </a:bodyPr>
          <a:p>
            <a:pPr lvl="0" algn="l">
              <a:lnSpc>
                <a:spcPct val="11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企业的数据泄露可能是一场“灾难”。客户数据、商业机密、技术专利等核心数据，是企业生存和发展的关键。例如，某科技公司研发的新型电池技术的核心数据被竞争对手拿到，并被抢先注册专利，导致经营陷入困境濒临倒闭。</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995228" y="2999105"/>
            <a:ext cx="6208393" cy="580832"/>
          </a:xfrm>
          <a:prstGeom prst="rect">
            <a:avLst/>
          </a:prstGeom>
          <a:noFill/>
        </p:spPr>
        <p:txBody>
          <a:bodyPr wrap="square" lIns="0" tIns="0" rIns="0" bIns="36000" rtlCol="0" anchor="b">
            <a:noAutofit/>
          </a:bodyPr>
          <a:p>
            <a:pPr lvl="0" algn="l">
              <a:buClrTx/>
              <a:buSzTx/>
              <a:buFontTx/>
            </a:pPr>
            <a:r>
              <a:rPr lang="zh-CN" altLang="en-US" b="1" dirty="0">
                <a:solidFill>
                  <a:schemeClr val="accent2"/>
                </a:solidFill>
                <a:latin typeface="+mn-ea"/>
                <a:cs typeface="+mn-ea"/>
                <a:sym typeface="+mn-ea"/>
              </a:rPr>
              <a:t>企业机密</a:t>
            </a:r>
            <a:endParaRPr lang="zh-CN" altLang="en-US" b="1" dirty="0">
              <a:solidFill>
                <a:schemeClr val="accent2"/>
              </a:solidFill>
              <a:latin typeface="+mn-ea"/>
              <a:cs typeface="+mn-ea"/>
              <a:sym typeface="+mn-ea"/>
            </a:endParaRPr>
          </a:p>
        </p:txBody>
      </p:sp>
      <p:sp>
        <p:nvSpPr>
          <p:cNvPr id="27" name="任意多边形: 形状 26"/>
          <p:cNvSpPr/>
          <p:nvPr>
            <p:custDataLst>
              <p:tags r:id="rId7"/>
            </p:custDataLst>
          </p:nvPr>
        </p:nvSpPr>
        <p:spPr>
          <a:xfrm>
            <a:off x="948373" y="1687195"/>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795713" y="3468370"/>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3233738" y="2013585"/>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3233738" y="4922520"/>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948373" y="2684780"/>
            <a:ext cx="2169160"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spc="150" dirty="0">
                <a:solidFill>
                  <a:srgbClr val="FFFFFF"/>
                </a:solidFill>
                <a:latin typeface="+mn-ea"/>
                <a:cs typeface="+mn-ea"/>
                <a:sym typeface="+mn-ea"/>
              </a:rPr>
              <a:t>数据泄露风险</a:t>
            </a:r>
            <a:endParaRPr lang="zh-CN" altLang="en-US" sz="2400" b="1" spc="150" dirty="0">
              <a:solidFill>
                <a:srgbClr val="FFFFFF"/>
              </a:solidFill>
              <a:latin typeface="+mn-ea"/>
              <a:cs typeface="+mn-ea"/>
              <a:sym typeface="+mn-ea"/>
            </a:endParaRPr>
          </a:p>
        </p:txBody>
      </p:sp>
      <p:sp>
        <p:nvSpPr>
          <p:cNvPr id="2" name="矩形 1"/>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（一）数据泄露风险：信息时代的“隐形危机”</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二、人工智能潜在的风险</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（二）隐私侵犯风险：被窥视的“数字生活”</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二、人工智能潜在的风险</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45" name="矩形: 圆角 44"/>
          <p:cNvSpPr/>
          <p:nvPr>
            <p:custDataLst>
              <p:tags r:id="rId1"/>
            </p:custDataLst>
          </p:nvPr>
        </p:nvSpPr>
        <p:spPr>
          <a:xfrm>
            <a:off x="706755" y="1892935"/>
            <a:ext cx="10800080" cy="205359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6"/>
          <p:cNvSpPr/>
          <p:nvPr>
            <p:custDataLst>
              <p:tags r:id="rId2"/>
            </p:custDataLst>
          </p:nvPr>
        </p:nvSpPr>
        <p:spPr>
          <a:xfrm>
            <a:off x="1003935" y="1893570"/>
            <a:ext cx="2288540" cy="2052956"/>
          </a:xfrm>
          <a:prstGeom prst="rect">
            <a:avLst/>
          </a:prstGeom>
          <a:noFill/>
        </p:spPr>
        <p:txBody>
          <a:bodyPr wrap="square" lIns="0" tIns="36195" rIns="0" bIns="0" rtlCol="0" anchor="ctr">
            <a:noAutofit/>
          </a:bodyPr>
          <a:p>
            <a:pPr algn="ctr">
              <a:spcBef>
                <a:spcPct val="0"/>
              </a:spcBef>
              <a:spcAft>
                <a:spcPct val="0"/>
              </a:spcAft>
            </a:pPr>
            <a:r>
              <a:rPr lang="zh-CN" altLang="en-US" sz="2800" b="1" dirty="0">
                <a:solidFill>
                  <a:schemeClr val="accent1"/>
                </a:solidFill>
                <a:latin typeface="+mn-ea"/>
                <a:cs typeface="+mn-ea"/>
              </a:rPr>
              <a:t>被窥视的</a:t>
            </a:r>
            <a:endParaRPr lang="zh-CN" altLang="en-US" sz="2800" b="1" dirty="0">
              <a:solidFill>
                <a:schemeClr val="accent1"/>
              </a:solidFill>
              <a:latin typeface="+mn-ea"/>
              <a:cs typeface="+mn-ea"/>
            </a:endParaRPr>
          </a:p>
          <a:p>
            <a:pPr algn="ctr">
              <a:spcBef>
                <a:spcPct val="0"/>
              </a:spcBef>
              <a:spcAft>
                <a:spcPct val="0"/>
              </a:spcAft>
            </a:pPr>
            <a:r>
              <a:rPr lang="zh-CN" altLang="en-US" sz="2800" b="1" dirty="0">
                <a:solidFill>
                  <a:schemeClr val="accent1"/>
                </a:solidFill>
                <a:latin typeface="+mn-ea"/>
                <a:cs typeface="+mn-ea"/>
              </a:rPr>
              <a:t>“数字生活”</a:t>
            </a:r>
            <a:endParaRPr lang="zh-CN" altLang="en-US" sz="2800" b="1" dirty="0">
              <a:solidFill>
                <a:schemeClr val="accent1"/>
              </a:solidFill>
              <a:latin typeface="+mn-ea"/>
              <a:cs typeface="+mn-ea"/>
            </a:endParaRPr>
          </a:p>
        </p:txBody>
      </p:sp>
      <p:sp>
        <p:nvSpPr>
          <p:cNvPr id="8" name="矩形 7"/>
          <p:cNvSpPr/>
          <p:nvPr>
            <p:custDataLst>
              <p:tags r:id="rId3"/>
            </p:custDataLst>
          </p:nvPr>
        </p:nvSpPr>
        <p:spPr>
          <a:xfrm>
            <a:off x="3806825" y="1892935"/>
            <a:ext cx="7700010" cy="2053590"/>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有些手机应用获取不必要权限，可能用于其他谋利手段，侵犯人们的隐私；</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2.人脸识别技术的广泛应用</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，比如小区门禁、商家违规使用顾客肖像权等；</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这些违规操作给人以被偷窥监视的感觉，也严重侵犯了我们的隐私权。</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9" name="矩形: 圆角 48"/>
          <p:cNvSpPr/>
          <p:nvPr>
            <p:custDataLst>
              <p:tags r:id="rId4"/>
            </p:custDataLst>
          </p:nvPr>
        </p:nvSpPr>
        <p:spPr>
          <a:xfrm>
            <a:off x="707390" y="4244975"/>
            <a:ext cx="10799445" cy="205359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5"/>
            </p:custDataLst>
          </p:nvPr>
        </p:nvCxnSpPr>
        <p:spPr>
          <a:xfrm>
            <a:off x="3623310" y="2365375"/>
            <a:ext cx="0" cy="110934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6"/>
            </p:custDataLst>
          </p:nvPr>
        </p:nvSpPr>
        <p:spPr>
          <a:xfrm>
            <a:off x="3806825" y="4244975"/>
            <a:ext cx="7700010" cy="205359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面对隐私侵犯，我们要提高警惕，仔细查看应用的权限要求，不随意授权；</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相关部门也应该加强监管，制定严格的隐私保护法律法规，</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规范数据的收集和使用。</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cxnSp>
        <p:nvCxnSpPr>
          <p:cNvPr id="12" name="直接连接符 11"/>
          <p:cNvCxnSpPr/>
          <p:nvPr>
            <p:custDataLst>
              <p:tags r:id="rId7"/>
            </p:custDataLst>
          </p:nvPr>
        </p:nvCxnSpPr>
        <p:spPr>
          <a:xfrm>
            <a:off x="3623310" y="4717415"/>
            <a:ext cx="0" cy="110934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8"/>
            </p:custDataLst>
          </p:nvPr>
        </p:nvSpPr>
        <p:spPr>
          <a:xfrm>
            <a:off x="934720" y="4245610"/>
            <a:ext cx="2288540" cy="2052956"/>
          </a:xfrm>
          <a:prstGeom prst="rect">
            <a:avLst/>
          </a:prstGeom>
          <a:noFill/>
        </p:spPr>
        <p:txBody>
          <a:bodyPr wrap="square" lIns="0" tIns="36195" rIns="0" bIns="0" rtlCol="0" anchor="ctr">
            <a:noAutofit/>
          </a:bodyPr>
          <a:p>
            <a:pPr algn="ctr">
              <a:spcBef>
                <a:spcPct val="0"/>
              </a:spcBef>
              <a:spcAft>
                <a:spcPct val="0"/>
              </a:spcAft>
            </a:pPr>
            <a:r>
              <a:rPr lang="zh-CN" altLang="en-US" sz="2800" b="1" dirty="0">
                <a:solidFill>
                  <a:schemeClr val="accent1"/>
                </a:solidFill>
                <a:latin typeface="+mn-ea"/>
                <a:cs typeface="+mn-ea"/>
              </a:rPr>
              <a:t>应对措施</a:t>
            </a:r>
            <a:endParaRPr lang="zh-CN" altLang="en-US" sz="2800" b="1" dirty="0">
              <a:solidFill>
                <a:schemeClr val="accent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（三）算法偏见风险：不公平的“数字裁判”</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二、人工智能潜在的风险</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45" name="矩形: 圆角 44"/>
          <p:cNvSpPr/>
          <p:nvPr>
            <p:custDataLst>
              <p:tags r:id="rId1"/>
            </p:custDataLst>
          </p:nvPr>
        </p:nvSpPr>
        <p:spPr>
          <a:xfrm>
            <a:off x="706755" y="1892935"/>
            <a:ext cx="10800080" cy="205359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6"/>
          <p:cNvSpPr/>
          <p:nvPr>
            <p:custDataLst>
              <p:tags r:id="rId2"/>
            </p:custDataLst>
          </p:nvPr>
        </p:nvSpPr>
        <p:spPr>
          <a:xfrm>
            <a:off x="1003935" y="1893570"/>
            <a:ext cx="2288540" cy="2052956"/>
          </a:xfrm>
          <a:prstGeom prst="rect">
            <a:avLst/>
          </a:prstGeom>
          <a:noFill/>
        </p:spPr>
        <p:txBody>
          <a:bodyPr wrap="square" lIns="0" tIns="36195" rIns="0" bIns="0" rtlCol="0" anchor="ctr">
            <a:noAutofit/>
          </a:bodyPr>
          <a:p>
            <a:pPr algn="ctr">
              <a:spcBef>
                <a:spcPct val="0"/>
              </a:spcBef>
              <a:spcAft>
                <a:spcPct val="0"/>
              </a:spcAft>
            </a:pPr>
            <a:r>
              <a:rPr lang="zh-CN" altLang="en-US" sz="2800" b="1" dirty="0">
                <a:solidFill>
                  <a:schemeClr val="accent1"/>
                </a:solidFill>
                <a:latin typeface="+mn-ea"/>
                <a:cs typeface="+mn-ea"/>
              </a:rPr>
              <a:t>不公平的</a:t>
            </a:r>
            <a:endParaRPr lang="zh-CN" altLang="en-US" sz="2800" b="1" dirty="0">
              <a:solidFill>
                <a:schemeClr val="accent1"/>
              </a:solidFill>
              <a:latin typeface="+mn-ea"/>
              <a:cs typeface="+mn-ea"/>
            </a:endParaRPr>
          </a:p>
          <a:p>
            <a:pPr algn="ctr">
              <a:spcBef>
                <a:spcPct val="0"/>
              </a:spcBef>
              <a:spcAft>
                <a:spcPct val="0"/>
              </a:spcAft>
            </a:pPr>
            <a:r>
              <a:rPr lang="zh-CN" altLang="en-US" sz="2800" b="1" dirty="0">
                <a:solidFill>
                  <a:schemeClr val="accent1"/>
                </a:solidFill>
                <a:latin typeface="+mn-ea"/>
                <a:cs typeface="+mn-ea"/>
              </a:rPr>
              <a:t>“数字裁判”</a:t>
            </a:r>
            <a:endParaRPr lang="zh-CN" altLang="en-US" sz="2800" b="1" dirty="0">
              <a:solidFill>
                <a:schemeClr val="accent1"/>
              </a:solidFill>
              <a:latin typeface="+mn-ea"/>
              <a:cs typeface="+mn-ea"/>
            </a:endParaRPr>
          </a:p>
        </p:txBody>
      </p:sp>
      <p:sp>
        <p:nvSpPr>
          <p:cNvPr id="8" name="矩形 7"/>
          <p:cNvSpPr/>
          <p:nvPr>
            <p:custDataLst>
              <p:tags r:id="rId3"/>
            </p:custDataLst>
          </p:nvPr>
        </p:nvSpPr>
        <p:spPr>
          <a:xfrm>
            <a:off x="3806825" y="1892935"/>
            <a:ext cx="7700010" cy="2053590"/>
          </a:xfrm>
          <a:prstGeom prst="rect">
            <a:avLst/>
          </a:prstGeom>
          <a:noFill/>
        </p:spPr>
        <p:txBody>
          <a:bodyPr wrap="square" lIns="0" tIns="0" rIns="0" bIns="0" rtlCol="0" anchor="ctr" anchorCtr="0">
            <a:noAutofit/>
          </a:bodyPr>
          <a:p>
            <a:pPr>
              <a:lnSpc>
                <a:spcPct val="150000"/>
              </a:lnSpc>
              <a:spcBef>
                <a:spcPct val="0"/>
              </a:spcBef>
              <a:spcAft>
                <a:spcPct val="0"/>
              </a:spcAft>
            </a:pPr>
            <a:r>
              <a:rPr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如果训练数据存在偏差，算法就会做出不公平的判断</a:t>
            </a:r>
            <a:r>
              <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在招聘领域，算法可能会因为男性招聘比例偏高而导致筛选简历时对女性求职者产生偏见造成优秀女性人才流失；</a:t>
            </a:r>
            <a:endPar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在司法领域，训练数据的偏差导致的司法错误会加剧社会矛盾。</a:t>
            </a:r>
            <a:endPar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9" name="矩形: 圆角 48"/>
          <p:cNvSpPr/>
          <p:nvPr>
            <p:custDataLst>
              <p:tags r:id="rId4"/>
            </p:custDataLst>
          </p:nvPr>
        </p:nvSpPr>
        <p:spPr>
          <a:xfrm>
            <a:off x="707390" y="4244975"/>
            <a:ext cx="10799445" cy="205359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5"/>
            </p:custDataLst>
          </p:nvPr>
        </p:nvCxnSpPr>
        <p:spPr>
          <a:xfrm>
            <a:off x="3623310" y="2365375"/>
            <a:ext cx="0" cy="110934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6"/>
            </p:custDataLst>
          </p:nvPr>
        </p:nvSpPr>
        <p:spPr>
          <a:xfrm>
            <a:off x="3806825" y="4244975"/>
            <a:ext cx="7700010" cy="205359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为了减少算法偏见，我们需要更加全面、客观地收集和处理数据，在开发算法时进行严格的测试和审核，确保算法的公平性。</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cxnSp>
        <p:nvCxnSpPr>
          <p:cNvPr id="12" name="直接连接符 11"/>
          <p:cNvCxnSpPr/>
          <p:nvPr>
            <p:custDataLst>
              <p:tags r:id="rId7"/>
            </p:custDataLst>
          </p:nvPr>
        </p:nvCxnSpPr>
        <p:spPr>
          <a:xfrm>
            <a:off x="3623310" y="4717415"/>
            <a:ext cx="0" cy="110934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8"/>
            </p:custDataLst>
          </p:nvPr>
        </p:nvSpPr>
        <p:spPr>
          <a:xfrm>
            <a:off x="934720" y="4245610"/>
            <a:ext cx="2288540" cy="2052956"/>
          </a:xfrm>
          <a:prstGeom prst="rect">
            <a:avLst/>
          </a:prstGeom>
          <a:noFill/>
        </p:spPr>
        <p:txBody>
          <a:bodyPr wrap="square" lIns="0" tIns="36195" rIns="0" bIns="0" rtlCol="0" anchor="ctr">
            <a:noAutofit/>
          </a:bodyPr>
          <a:p>
            <a:pPr algn="ctr">
              <a:spcBef>
                <a:spcPct val="0"/>
              </a:spcBef>
              <a:spcAft>
                <a:spcPct val="0"/>
              </a:spcAft>
            </a:pPr>
            <a:r>
              <a:rPr lang="zh-CN" altLang="en-US" sz="2800" b="1" dirty="0">
                <a:solidFill>
                  <a:schemeClr val="accent1"/>
                </a:solidFill>
                <a:latin typeface="+mn-ea"/>
                <a:cs typeface="+mn-ea"/>
              </a:rPr>
              <a:t>应对措施</a:t>
            </a:r>
            <a:endParaRPr lang="zh-CN" altLang="en-US" sz="2800" b="1" dirty="0">
              <a:solidFill>
                <a:schemeClr val="accent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（四）责任归属风险：模糊不清的“责任迷宫”</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二、人工智能潜在的风险</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45" name="矩形: 圆角 44"/>
          <p:cNvSpPr/>
          <p:nvPr>
            <p:custDataLst>
              <p:tags r:id="rId1"/>
            </p:custDataLst>
          </p:nvPr>
        </p:nvSpPr>
        <p:spPr>
          <a:xfrm>
            <a:off x="706755" y="1892935"/>
            <a:ext cx="10800080" cy="205359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6"/>
          <p:cNvSpPr/>
          <p:nvPr>
            <p:custDataLst>
              <p:tags r:id="rId2"/>
            </p:custDataLst>
          </p:nvPr>
        </p:nvSpPr>
        <p:spPr>
          <a:xfrm>
            <a:off x="1003935" y="1893570"/>
            <a:ext cx="2288540" cy="2052956"/>
          </a:xfrm>
          <a:prstGeom prst="rect">
            <a:avLst/>
          </a:prstGeom>
          <a:noFill/>
        </p:spPr>
        <p:txBody>
          <a:bodyPr wrap="square" lIns="0" tIns="36195" rIns="0" bIns="0" rtlCol="0" anchor="ctr">
            <a:noAutofit/>
          </a:bodyPr>
          <a:p>
            <a:pPr algn="ctr">
              <a:spcBef>
                <a:spcPct val="0"/>
              </a:spcBef>
              <a:spcAft>
                <a:spcPct val="0"/>
              </a:spcAft>
            </a:pPr>
            <a:r>
              <a:rPr lang="zh-CN" altLang="en-US" sz="2800" b="1" dirty="0">
                <a:solidFill>
                  <a:schemeClr val="accent1"/>
                </a:solidFill>
                <a:latin typeface="+mn-ea"/>
                <a:cs typeface="+mn-ea"/>
              </a:rPr>
              <a:t>模糊不清的</a:t>
            </a:r>
            <a:endParaRPr lang="zh-CN" altLang="en-US" sz="2800" b="1" dirty="0">
              <a:solidFill>
                <a:schemeClr val="accent1"/>
              </a:solidFill>
              <a:latin typeface="+mn-ea"/>
              <a:cs typeface="+mn-ea"/>
            </a:endParaRPr>
          </a:p>
          <a:p>
            <a:pPr algn="ctr">
              <a:spcBef>
                <a:spcPct val="0"/>
              </a:spcBef>
              <a:spcAft>
                <a:spcPct val="0"/>
              </a:spcAft>
            </a:pPr>
            <a:r>
              <a:rPr lang="zh-CN" altLang="en-US" sz="2800" b="1" dirty="0">
                <a:solidFill>
                  <a:schemeClr val="accent1"/>
                </a:solidFill>
                <a:latin typeface="+mn-ea"/>
                <a:cs typeface="+mn-ea"/>
              </a:rPr>
              <a:t>“责任迷宫”</a:t>
            </a:r>
            <a:endParaRPr lang="zh-CN" altLang="en-US" sz="2800" b="1" dirty="0">
              <a:solidFill>
                <a:schemeClr val="accent1"/>
              </a:solidFill>
              <a:latin typeface="+mn-ea"/>
              <a:cs typeface="+mn-ea"/>
            </a:endParaRPr>
          </a:p>
        </p:txBody>
      </p:sp>
      <p:sp>
        <p:nvSpPr>
          <p:cNvPr id="8" name="矩形 7"/>
          <p:cNvSpPr/>
          <p:nvPr>
            <p:custDataLst>
              <p:tags r:id="rId3"/>
            </p:custDataLst>
          </p:nvPr>
        </p:nvSpPr>
        <p:spPr>
          <a:xfrm>
            <a:off x="3806825" y="1892935"/>
            <a:ext cx="7700010" cy="2053590"/>
          </a:xfrm>
          <a:prstGeom prst="rect">
            <a:avLst/>
          </a:prstGeom>
          <a:noFill/>
        </p:spPr>
        <p:txBody>
          <a:bodyPr wrap="square" lIns="0" tIns="0" rIns="0" bIns="0" rtlCol="0" anchor="ctr" anchorCtr="0">
            <a:noAutofit/>
          </a:bodyPr>
          <a:p>
            <a:pPr>
              <a:lnSpc>
                <a:spcPct val="150000"/>
              </a:lnSpc>
              <a:spcBef>
                <a:spcPct val="0"/>
              </a:spcBef>
              <a:spcAft>
                <a:spcPct val="0"/>
              </a:spcAft>
            </a:pPr>
            <a:r>
              <a:rPr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当人工智能系统出现问题时，</a:t>
            </a:r>
            <a:r>
              <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追责问题</a:t>
            </a:r>
            <a:r>
              <a:rPr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常常让人感到困惑。</a:t>
            </a:r>
            <a:endParaRPr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自动驾驶汽车发生事故时汽车制造商、软件开发商、车主责任界定难题；</a:t>
            </a:r>
            <a:endPar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当人工智能生成内容侵犯他人版权时，</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AI</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公司、用户的责任划分问题。</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9" name="矩形: 圆角 48"/>
          <p:cNvSpPr/>
          <p:nvPr>
            <p:custDataLst>
              <p:tags r:id="rId4"/>
            </p:custDataLst>
          </p:nvPr>
        </p:nvSpPr>
        <p:spPr>
          <a:xfrm>
            <a:off x="707390" y="4244975"/>
            <a:ext cx="10799445" cy="205359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5"/>
            </p:custDataLst>
          </p:nvPr>
        </p:nvCxnSpPr>
        <p:spPr>
          <a:xfrm>
            <a:off x="3623310" y="2365375"/>
            <a:ext cx="0" cy="110934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6"/>
            </p:custDataLst>
          </p:nvPr>
        </p:nvSpPr>
        <p:spPr>
          <a:xfrm>
            <a:off x="3806825" y="4244975"/>
            <a:ext cx="7700010" cy="205359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要解决责任归属问题，需要制定完善的法律法规，明确各方在人工智能</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a:p>
            <a:pPr>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应用中的权利和义务，让出现问题时有法可依。</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cxnSp>
        <p:nvCxnSpPr>
          <p:cNvPr id="12" name="直接连接符 11"/>
          <p:cNvCxnSpPr/>
          <p:nvPr>
            <p:custDataLst>
              <p:tags r:id="rId7"/>
            </p:custDataLst>
          </p:nvPr>
        </p:nvCxnSpPr>
        <p:spPr>
          <a:xfrm>
            <a:off x="3623310" y="4717415"/>
            <a:ext cx="0" cy="110934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8"/>
            </p:custDataLst>
          </p:nvPr>
        </p:nvSpPr>
        <p:spPr>
          <a:xfrm>
            <a:off x="934720" y="4245610"/>
            <a:ext cx="2288540" cy="2052956"/>
          </a:xfrm>
          <a:prstGeom prst="rect">
            <a:avLst/>
          </a:prstGeom>
          <a:noFill/>
        </p:spPr>
        <p:txBody>
          <a:bodyPr wrap="square" lIns="0" tIns="36195" rIns="0" bIns="0" rtlCol="0" anchor="ctr">
            <a:noAutofit/>
          </a:bodyPr>
          <a:p>
            <a:pPr algn="ctr">
              <a:spcBef>
                <a:spcPct val="0"/>
              </a:spcBef>
              <a:spcAft>
                <a:spcPct val="0"/>
              </a:spcAft>
            </a:pPr>
            <a:r>
              <a:rPr lang="zh-CN" altLang="en-US" sz="2800" b="1" dirty="0">
                <a:solidFill>
                  <a:schemeClr val="accent1"/>
                </a:solidFill>
                <a:latin typeface="+mn-ea"/>
                <a:cs typeface="+mn-ea"/>
              </a:rPr>
              <a:t>应对措施</a:t>
            </a:r>
            <a:endParaRPr lang="zh-CN" altLang="en-US" sz="2800" b="1" dirty="0">
              <a:solidFill>
                <a:schemeClr val="accent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995545" y="5184775"/>
            <a:ext cx="6361430" cy="1292225"/>
          </a:xfrm>
          <a:prstGeom prst="rect">
            <a:avLst/>
          </a:prstGeom>
          <a:noFill/>
        </p:spPr>
        <p:txBody>
          <a:bodyPr wrap="square" lIns="0" tIns="0" rIns="0" bIns="0" rtlCol="0" anchor="t" anchorCtr="0">
            <a:noAutofit/>
          </a:bodyPr>
          <a:p>
            <a:pPr lvl="0" algn="l">
              <a:lnSpc>
                <a:spcPct val="13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我国虽在互联网安全保障上经验丰富且有专业队伍，但对工业网络安全关注不足。例如美国国家电网曾被攻破，当人工智能与工业结合时，工业网络安全保障尤为关键。</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995228" y="4583430"/>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网络安全</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995545" y="2018665"/>
            <a:ext cx="6361430" cy="9531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chemeClr val="tx1">
                    <a:lumMod val="85000"/>
                    <a:lumOff val="15000"/>
                  </a:schemeClr>
                </a:solidFill>
                <a:latin typeface="楷体" panose="02010609060101010101" charset="-122"/>
                <a:ea typeface="楷体" panose="02010609060101010101" charset="-122"/>
                <a:cs typeface="+mn-ea"/>
              </a:rPr>
              <a:t>机器学习依赖大量优质数据训练，不同工程阶段涉及海量原始数据、训练测试数据集及现场采集数据等。但数据使用存在采集、使用、共享和传输等多方面安全隐患。</a:t>
            </a:r>
            <a:endParaRPr lang="zh-CN" altLang="en-US" sz="16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995228" y="1414780"/>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数据安全</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995545" y="3596640"/>
            <a:ext cx="6361430" cy="1254125"/>
          </a:xfrm>
          <a:prstGeom prst="rect">
            <a:avLst/>
          </a:prstGeom>
          <a:noFill/>
        </p:spPr>
        <p:txBody>
          <a:bodyPr wrap="square" lIns="0" tIns="0" rIns="0" bIns="0" rtlCol="0" anchor="t" anchorCtr="0">
            <a:noAutofit/>
          </a:bodyPr>
          <a:p>
            <a:pPr lvl="0" algn="l">
              <a:lnSpc>
                <a:spcPct val="11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算法模型作为人工智能系统核心，潜藏鲁棒性平衡、数据依赖等缺陷，还可能存在潜在偏见或歧视，导致结果偏差，且具有“黑箱”特征，结果可解释性和透明性差。这将严重影响其在金融、医疗等关键领域的安全与可信性。</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995228" y="2999105"/>
            <a:ext cx="6208393" cy="580832"/>
          </a:xfrm>
          <a:prstGeom prst="rect">
            <a:avLst/>
          </a:prstGeom>
          <a:noFill/>
        </p:spPr>
        <p:txBody>
          <a:bodyPr wrap="square" lIns="0" tIns="0" rIns="0" bIns="36000" rtlCol="0" anchor="b">
            <a:noAutofit/>
          </a:bodyPr>
          <a:p>
            <a:pPr lvl="0" algn="l">
              <a:buClrTx/>
              <a:buSzTx/>
              <a:buFontTx/>
            </a:pPr>
            <a:r>
              <a:rPr lang="zh-CN" altLang="en-US" b="1" dirty="0">
                <a:solidFill>
                  <a:schemeClr val="accent2"/>
                </a:solidFill>
                <a:latin typeface="+mn-ea"/>
                <a:cs typeface="+mn-ea"/>
                <a:sym typeface="+mn-ea"/>
              </a:rPr>
              <a:t>算法安全</a:t>
            </a:r>
            <a:endParaRPr lang="zh-CN" altLang="en-US" b="1" dirty="0">
              <a:solidFill>
                <a:schemeClr val="accent2"/>
              </a:solidFill>
              <a:latin typeface="+mn-ea"/>
              <a:cs typeface="+mn-ea"/>
              <a:sym typeface="+mn-ea"/>
            </a:endParaRPr>
          </a:p>
        </p:txBody>
      </p:sp>
      <p:sp>
        <p:nvSpPr>
          <p:cNvPr id="27" name="任意多边形: 形状 26"/>
          <p:cNvSpPr/>
          <p:nvPr>
            <p:custDataLst>
              <p:tags r:id="rId7"/>
            </p:custDataLst>
          </p:nvPr>
        </p:nvSpPr>
        <p:spPr>
          <a:xfrm>
            <a:off x="948373" y="1687195"/>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795713" y="3468370"/>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3233738" y="2013585"/>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3233738" y="4922520"/>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948373" y="2684780"/>
            <a:ext cx="2169160"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spc="150" dirty="0">
                <a:solidFill>
                  <a:srgbClr val="FFFFFF"/>
                </a:solidFill>
                <a:latin typeface="+mn-ea"/>
                <a:cs typeface="+mn-ea"/>
                <a:sym typeface="+mn-ea"/>
              </a:rPr>
              <a:t>（一）</a:t>
            </a:r>
            <a:endParaRPr lang="zh-CN" altLang="en-US" sz="2400" b="1" spc="150" dirty="0">
              <a:solidFill>
                <a:srgbClr val="FFFFFF"/>
              </a:solidFill>
              <a:latin typeface="+mn-ea"/>
              <a:cs typeface="+mn-ea"/>
              <a:sym typeface="+mn-ea"/>
            </a:endParaRPr>
          </a:p>
          <a:p>
            <a:pPr algn="ctr">
              <a:spcBef>
                <a:spcPct val="0"/>
              </a:spcBef>
              <a:spcAft>
                <a:spcPct val="0"/>
              </a:spcAft>
            </a:pPr>
            <a:r>
              <a:rPr lang="zh-CN" altLang="en-US" sz="2400" b="1" spc="150" dirty="0">
                <a:solidFill>
                  <a:srgbClr val="FFFFFF"/>
                </a:solidFill>
                <a:latin typeface="+mn-ea"/>
                <a:cs typeface="+mn-ea"/>
                <a:sym typeface="+mn-ea"/>
              </a:rPr>
              <a:t>技术安全</a:t>
            </a:r>
            <a:endParaRPr lang="zh-CN" altLang="en-US" sz="2400" b="1" spc="150" dirty="0">
              <a:solidFill>
                <a:srgbClr val="FFFFFF"/>
              </a:solidFill>
              <a:latin typeface="+mn-ea"/>
              <a:cs typeface="+mn-ea"/>
              <a:sym typeface="+mn-ea"/>
            </a:endParaRPr>
          </a:p>
        </p:txBody>
      </p:sp>
      <p:sp>
        <p:nvSpPr>
          <p:cNvPr id="2" name="矩形 1"/>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（一）技术安全</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三、人工智能的“安全”</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（二）应用安全</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 name="文本框 2"/>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三、人工智能的“安全”</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1282700" y="1652905"/>
            <a:ext cx="9630410" cy="1337945"/>
          </a:xfrm>
          <a:prstGeom prst="rect">
            <a:avLst/>
          </a:prstGeom>
          <a:noFill/>
        </p:spPr>
        <p:txBody>
          <a:bodyPr wrap="square" rtlCol="0">
            <a:spAutoFit/>
          </a:bodyPr>
          <a:lstStyle>
            <a:defPPr>
              <a:defRPr lang="zh-CN"/>
            </a:defPPr>
            <a:lvl1pPr>
              <a:defRPr sz="2400">
                <a:latin typeface="+mn-ea"/>
              </a:defRPr>
            </a:lvl1pPr>
          </a:lstStyle>
          <a:p>
            <a:pPr algn="just">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应用安全，主要涵盖产品应用和行业应用两个层面。产品应用指的是那些借助人工智能技术对信息进行搜集、存储、传输、交换和处理的硬件、软件、系统及服务。行业应用是将人工智能产品和服务运用到各个具体领域中</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3" name="矩形: 圆角 22"/>
          <p:cNvSpPr/>
          <p:nvPr>
            <p:custDataLst>
              <p:tags r:id="rId1"/>
            </p:custDataLst>
          </p:nvPr>
        </p:nvSpPr>
        <p:spPr>
          <a:xfrm>
            <a:off x="2191053" y="3187930"/>
            <a:ext cx="3557068" cy="2852685"/>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734060" rIns="342095" bIns="486410" rtlCol="0" anchor="ctr">
            <a:noAutofit/>
          </a:bodyPr>
          <a:p>
            <a:pPr algn="ctr">
              <a:lnSpc>
                <a:spcPct val="150000"/>
              </a:lnSpc>
            </a:pPr>
            <a:endParaRPr lang="zh-CN" altLang="zh-CN" dirty="0">
              <a:solidFill>
                <a:schemeClr val="tx1">
                  <a:lumMod val="85000"/>
                  <a:lumOff val="15000"/>
                </a:schemeClr>
              </a:solidFill>
              <a:latin typeface="+mn-ea"/>
              <a:cs typeface="+mn-ea"/>
              <a:sym typeface="+mn-ea"/>
            </a:endParaRPr>
          </a:p>
        </p:txBody>
      </p:sp>
      <p:sp>
        <p:nvSpPr>
          <p:cNvPr id="14" name="矩形: 圆角 33"/>
          <p:cNvSpPr/>
          <p:nvPr>
            <p:custDataLst>
              <p:tags r:id="rId2"/>
            </p:custDataLst>
          </p:nvPr>
        </p:nvSpPr>
        <p:spPr>
          <a:xfrm>
            <a:off x="6207327" y="3187930"/>
            <a:ext cx="3557068" cy="2852240"/>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640080" rIns="342095" bIns="488315" rtlCol="0" anchor="ctr">
            <a:noAutofit/>
          </a:bodyPr>
          <a:p>
            <a:pPr algn="ctr">
              <a:lnSpc>
                <a:spcPct val="150000"/>
              </a:lnSpc>
            </a:pPr>
            <a:endParaRPr lang="zh-CN" altLang="zh-CN">
              <a:solidFill>
                <a:schemeClr val="tx1">
                  <a:lumMod val="85000"/>
                  <a:lumOff val="15000"/>
                </a:schemeClr>
              </a:solidFill>
              <a:latin typeface="+mn-ea"/>
              <a:cs typeface="+mn-ea"/>
              <a:sym typeface="+mn-ea"/>
            </a:endParaRPr>
          </a:p>
        </p:txBody>
      </p:sp>
      <p:sp>
        <p:nvSpPr>
          <p:cNvPr id="15" name="矩形: 圆角 2"/>
          <p:cNvSpPr/>
          <p:nvPr>
            <p:custDataLst>
              <p:tags r:id="rId3"/>
            </p:custDataLst>
          </p:nvPr>
        </p:nvSpPr>
        <p:spPr>
          <a:xfrm>
            <a:off x="2191053" y="3187485"/>
            <a:ext cx="3557068" cy="285268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734060" rIns="342095" bIns="486410" rtlCol="0" anchor="ctr">
            <a:noAutofit/>
          </a:bodyPr>
          <a:p>
            <a:pPr algn="just">
              <a:lnSpc>
                <a:spcPct val="150000"/>
              </a:lnSpc>
            </a:pPr>
            <a:r>
              <a:rPr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人工智能在产品服务中存在多重安全隐患。其依赖的算法模型稳定性不足、易受攻击；数据面临泄露与滥用风险；基础设施存在漏洞。</a:t>
            </a:r>
            <a:endParaRPr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任意多边形: 形状 28"/>
          <p:cNvSpPr/>
          <p:nvPr>
            <p:custDataLst>
              <p:tags r:id="rId4"/>
            </p:custDataLst>
          </p:nvPr>
        </p:nvSpPr>
        <p:spPr>
          <a:xfrm>
            <a:off x="2624451" y="3103386"/>
            <a:ext cx="2700951" cy="565998"/>
          </a:xfrm>
          <a:prstGeom prst="round2SameRect">
            <a:avLst>
              <a:gd name="adj1" fmla="val 0"/>
              <a:gd name="adj2" fmla="val 31447"/>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800" b="1" dirty="0">
                <a:solidFill>
                  <a:srgbClr val="FFFFFF"/>
                </a:solidFill>
                <a:uFillTx/>
                <a:latin typeface="+mn-ea"/>
                <a:cs typeface="+mn-ea"/>
                <a:sym typeface="+mn-ea"/>
              </a:rPr>
              <a:t>产品服务</a:t>
            </a:r>
            <a:endParaRPr lang="zh-CN" altLang="en-US" sz="2800" b="1" dirty="0">
              <a:solidFill>
                <a:srgbClr val="FFFFFF"/>
              </a:solidFill>
              <a:uFillTx/>
              <a:latin typeface="+mn-ea"/>
              <a:cs typeface="+mn-ea"/>
              <a:sym typeface="+mn-ea"/>
            </a:endParaRPr>
          </a:p>
        </p:txBody>
      </p:sp>
      <p:sp>
        <p:nvSpPr>
          <p:cNvPr id="25" name="等腰三角形 24"/>
          <p:cNvSpPr/>
          <p:nvPr>
            <p:custDataLst>
              <p:tags r:id="rId5"/>
            </p:custDataLst>
          </p:nvPr>
        </p:nvSpPr>
        <p:spPr>
          <a:xfrm>
            <a:off x="2506090" y="3103386"/>
            <a:ext cx="118117" cy="84172"/>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等腰三角形 25"/>
          <p:cNvSpPr/>
          <p:nvPr>
            <p:custDataLst>
              <p:tags r:id="rId6"/>
            </p:custDataLst>
          </p:nvPr>
        </p:nvSpPr>
        <p:spPr>
          <a:xfrm flipH="1">
            <a:off x="5325402" y="3103386"/>
            <a:ext cx="118117" cy="84172"/>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圆角 35"/>
          <p:cNvSpPr/>
          <p:nvPr>
            <p:custDataLst>
              <p:tags r:id="rId7"/>
            </p:custDataLst>
          </p:nvPr>
        </p:nvSpPr>
        <p:spPr>
          <a:xfrm>
            <a:off x="6207327" y="3187485"/>
            <a:ext cx="3557068" cy="2852240"/>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640080" rIns="342095" bIns="488315" rtlCol="0" anchor="ctr">
            <a:noAutofit/>
          </a:bodyPr>
          <a:p>
            <a:pPr algn="just">
              <a:lnSpc>
                <a:spcPct val="150000"/>
              </a:lnSpc>
            </a:pPr>
            <a:r>
              <a:rPr lang="zh-CN"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AI应用攻击面更广，隐私保护风险尤为突出，如自动驾驶、智能音箱收集的个人数据一旦泄露将严重威胁用户安全。</a:t>
            </a:r>
            <a:endParaRPr lang="zh-CN"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7" name="任意多边形: 形状 36"/>
          <p:cNvSpPr/>
          <p:nvPr>
            <p:custDataLst>
              <p:tags r:id="rId8"/>
            </p:custDataLst>
          </p:nvPr>
        </p:nvSpPr>
        <p:spPr>
          <a:xfrm>
            <a:off x="6635830" y="3103386"/>
            <a:ext cx="2700951" cy="565998"/>
          </a:xfrm>
          <a:prstGeom prst="round2SameRect">
            <a:avLst>
              <a:gd name="adj1" fmla="val 0"/>
              <a:gd name="adj2" fmla="val 31447"/>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800" b="1" dirty="0">
                <a:solidFill>
                  <a:srgbClr val="FFFFFF"/>
                </a:solidFill>
                <a:uFillTx/>
                <a:latin typeface="+mn-ea"/>
                <a:cs typeface="+mn-ea"/>
                <a:sym typeface="+mn-ea"/>
              </a:rPr>
              <a:t>行业应用</a:t>
            </a:r>
            <a:endParaRPr lang="zh-CN" altLang="en-US" sz="2800" b="1" dirty="0">
              <a:solidFill>
                <a:srgbClr val="FFFFFF"/>
              </a:solidFill>
              <a:uFillTx/>
              <a:latin typeface="+mn-ea"/>
              <a:cs typeface="+mn-ea"/>
              <a:sym typeface="+mn-ea"/>
            </a:endParaRPr>
          </a:p>
        </p:txBody>
      </p:sp>
      <p:sp>
        <p:nvSpPr>
          <p:cNvPr id="38" name="等腰三角形 37"/>
          <p:cNvSpPr/>
          <p:nvPr>
            <p:custDataLst>
              <p:tags r:id="rId9"/>
            </p:custDataLst>
          </p:nvPr>
        </p:nvSpPr>
        <p:spPr>
          <a:xfrm>
            <a:off x="6517469" y="3103386"/>
            <a:ext cx="118117" cy="84172"/>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等腰三角形 38"/>
          <p:cNvSpPr/>
          <p:nvPr>
            <p:custDataLst>
              <p:tags r:id="rId10"/>
            </p:custDataLst>
          </p:nvPr>
        </p:nvSpPr>
        <p:spPr>
          <a:xfrm flipH="1">
            <a:off x="9336337" y="3103386"/>
            <a:ext cx="118117" cy="84172"/>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397"/>
          <p:cNvSpPr/>
          <p:nvPr>
            <p:custDataLst>
              <p:tags r:id="rId1"/>
            </p:custDataLst>
          </p:nvPr>
        </p:nvSpPr>
        <p:spPr bwMode="auto">
          <a:xfrm flipH="1">
            <a:off x="5699760" y="3063240"/>
            <a:ext cx="76200" cy="314769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7" name="矩形 6"/>
          <p:cNvSpPr/>
          <p:nvPr>
            <p:custDataLst>
              <p:tags r:id="rId2"/>
            </p:custDataLst>
          </p:nvPr>
        </p:nvSpPr>
        <p:spPr>
          <a:xfrm>
            <a:off x="895985" y="3375025"/>
            <a:ext cx="4411345" cy="2836545"/>
          </a:xfrm>
          <a:prstGeom prst="rect">
            <a:avLst/>
          </a:prstGeom>
          <a:noFill/>
        </p:spPr>
        <p:txBody>
          <a:bodyPr wrap="square" lIns="0" tIns="0" rIns="0" bIns="0" rtlCol="0">
            <a:noAutofit/>
          </a:bodyPr>
          <a:lstStyle/>
          <a:p>
            <a:pPr algn="just">
              <a:lnSpc>
                <a:spcPct val="150000"/>
              </a:lnSpc>
              <a:spcBef>
                <a:spcPct val="0"/>
              </a:spcBef>
              <a:spcAft>
                <a:spcPct val="0"/>
              </a:spcAft>
            </a:pPr>
            <a:r>
              <a:rPr kumimoji="1" lang="zh-CN" altLang="en-US" sz="2000" dirty="0">
                <a:solidFill>
                  <a:schemeClr val="tx1">
                    <a:lumMod val="85000"/>
                    <a:lumOff val="15000"/>
                  </a:schemeClr>
                </a:solidFill>
                <a:latin typeface="+mn-ea"/>
                <a:cs typeface="+mn-ea"/>
                <a:sym typeface="+mn-ea"/>
              </a:rPr>
              <a:t>IEEE《人工智能设计的伦理准则》白皮书、中国《人工智能北京共识》</a:t>
            </a:r>
            <a:r>
              <a:rPr kumimoji="1" lang="en-US" altLang="zh-CN" sz="2000" dirty="0">
                <a:solidFill>
                  <a:schemeClr val="tx1">
                    <a:lumMod val="85000"/>
                    <a:lumOff val="15000"/>
                  </a:schemeClr>
                </a:solidFill>
                <a:latin typeface="+mn-ea"/>
                <a:cs typeface="+mn-ea"/>
                <a:sym typeface="+mn-ea"/>
              </a:rPr>
              <a:t>……</a:t>
            </a:r>
            <a:endParaRPr kumimoji="1" lang="en-US" altLang="zh-CN" sz="20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kumimoji="1" lang="en-US" altLang="zh-CN" sz="2000" dirty="0">
                <a:solidFill>
                  <a:schemeClr val="tx1">
                    <a:lumMod val="85000"/>
                    <a:lumOff val="15000"/>
                  </a:schemeClr>
                </a:solidFill>
                <a:latin typeface="+mn-ea"/>
                <a:cs typeface="+mn-ea"/>
                <a:sym typeface="+mn-ea"/>
              </a:rPr>
              <a:t>人工智能发展使世界更加丰富，需要法律、规则和伦理维护，确保其安全、可靠、可控。</a:t>
            </a:r>
            <a:endParaRPr kumimoji="1" lang="en-US" altLang="zh-CN" sz="2000" dirty="0">
              <a:solidFill>
                <a:schemeClr val="tx1">
                  <a:lumMod val="85000"/>
                  <a:lumOff val="15000"/>
                </a:schemeClr>
              </a:solidFill>
              <a:latin typeface="+mn-ea"/>
              <a:cs typeface="+mn-ea"/>
              <a:sym typeface="+mn-ea"/>
            </a:endParaRPr>
          </a:p>
        </p:txBody>
      </p:sp>
      <p:sp>
        <p:nvSpPr>
          <p:cNvPr id="11" name="矩形 10"/>
          <p:cNvSpPr/>
          <p:nvPr>
            <p:custDataLst>
              <p:tags r:id="rId3"/>
            </p:custDataLst>
          </p:nvPr>
        </p:nvSpPr>
        <p:spPr>
          <a:xfrm>
            <a:off x="1603671" y="2949368"/>
            <a:ext cx="2996364" cy="286218"/>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1"/>
                </a:solidFill>
                <a:latin typeface="+mn-ea"/>
                <a:cs typeface="+mn-ea"/>
                <a:sym typeface="+mn-ea"/>
              </a:rPr>
              <a:t>法律法规、制度体系</a:t>
            </a:r>
            <a:endParaRPr lang="zh-CN" altLang="en-US" sz="2400" b="1">
              <a:solidFill>
                <a:schemeClr val="accent1"/>
              </a:solidFill>
              <a:latin typeface="+mn-ea"/>
              <a:cs typeface="+mn-ea"/>
              <a:sym typeface="+mn-ea"/>
            </a:endParaRPr>
          </a:p>
        </p:txBody>
      </p:sp>
      <p:sp>
        <p:nvSpPr>
          <p:cNvPr id="6" name="任意多边形: 形状 3085"/>
          <p:cNvSpPr/>
          <p:nvPr>
            <p:custDataLst>
              <p:tags r:id="rId4"/>
            </p:custDataLst>
          </p:nvPr>
        </p:nvSpPr>
        <p:spPr>
          <a:xfrm>
            <a:off x="8181975" y="1969135"/>
            <a:ext cx="846455" cy="839470"/>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dirty="0">
                <a:solidFill>
                  <a:srgbClr val="FFFFFF"/>
                </a:solidFill>
                <a:latin typeface="+mn-ea"/>
                <a:cs typeface="+mn-ea"/>
                <a:sym typeface="+mn-ea"/>
              </a:rPr>
              <a:t>2</a:t>
            </a:r>
            <a:endParaRPr lang="en-US" sz="2000" b="1" dirty="0">
              <a:solidFill>
                <a:srgbClr val="FFFFFF"/>
              </a:solidFill>
              <a:latin typeface="+mn-ea"/>
              <a:cs typeface="+mn-ea"/>
              <a:sym typeface="+mn-ea"/>
            </a:endParaRPr>
          </a:p>
        </p:txBody>
      </p:sp>
      <p:sp>
        <p:nvSpPr>
          <p:cNvPr id="8" name="矩形 7"/>
          <p:cNvSpPr/>
          <p:nvPr>
            <p:custDataLst>
              <p:tags r:id="rId5"/>
            </p:custDataLst>
          </p:nvPr>
        </p:nvSpPr>
        <p:spPr>
          <a:xfrm>
            <a:off x="6181090" y="3375025"/>
            <a:ext cx="5184140" cy="2816860"/>
          </a:xfrm>
          <a:prstGeom prst="rect">
            <a:avLst/>
          </a:prstGeom>
          <a:noFill/>
        </p:spPr>
        <p:txBody>
          <a:bodyPr wrap="square" lIns="0" tIns="0" rIns="0" bIns="0" rtlCol="0">
            <a:noAutofit/>
          </a:bodyPr>
          <a:lstStyle/>
          <a:p>
            <a:pPr algn="just">
              <a:lnSpc>
                <a:spcPct val="130000"/>
              </a:lnSpc>
              <a:spcBef>
                <a:spcPct val="0"/>
              </a:spcBef>
              <a:spcAft>
                <a:spcPct val="0"/>
              </a:spcAft>
            </a:pPr>
            <a:r>
              <a:rPr kumimoji="1" lang="zh-CN" altLang="en-US" sz="2000">
                <a:solidFill>
                  <a:schemeClr val="tx1">
                    <a:lumMod val="85000"/>
                    <a:lumOff val="15000"/>
                  </a:schemeClr>
                </a:solidFill>
                <a:latin typeface="+mn-ea"/>
                <a:cs typeface="+mn-ea"/>
                <a:sym typeface="+mn-ea"/>
              </a:rPr>
              <a:t>“智慧社会”要重视“人”的主体性，构建新型人机关系和人机伦理。“万物互联”让主客体关系和边界发生变化，更要高扬“人”的主体地位，避免“机器的生命化和生命的机器化”，使人工智能符合人类价值观，服务人类社会和经济发展。</a:t>
            </a:r>
            <a:endParaRPr kumimoji="1" lang="zh-CN" altLang="en-US" sz="2000">
              <a:solidFill>
                <a:schemeClr val="tx1">
                  <a:lumMod val="85000"/>
                  <a:lumOff val="15000"/>
                </a:schemeClr>
              </a:solidFill>
              <a:latin typeface="+mn-ea"/>
              <a:cs typeface="+mn-ea"/>
              <a:sym typeface="+mn-ea"/>
            </a:endParaRPr>
          </a:p>
        </p:txBody>
      </p:sp>
      <p:sp>
        <p:nvSpPr>
          <p:cNvPr id="12" name="矩形 11"/>
          <p:cNvSpPr/>
          <p:nvPr>
            <p:custDataLst>
              <p:tags r:id="rId6"/>
            </p:custDataLst>
          </p:nvPr>
        </p:nvSpPr>
        <p:spPr>
          <a:xfrm>
            <a:off x="7106920" y="2948940"/>
            <a:ext cx="2996565" cy="286385"/>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2"/>
                </a:solidFill>
                <a:latin typeface="+mn-ea"/>
                <a:cs typeface="+mn-ea"/>
                <a:sym typeface="+mn-ea"/>
              </a:rPr>
              <a:t>伦理道德</a:t>
            </a:r>
            <a:endParaRPr lang="zh-CN" altLang="en-US" sz="2400" b="1">
              <a:solidFill>
                <a:schemeClr val="accent2"/>
              </a:solidFill>
              <a:latin typeface="+mn-ea"/>
              <a:cs typeface="+mn-ea"/>
              <a:sym typeface="+mn-ea"/>
            </a:endParaRPr>
          </a:p>
        </p:txBody>
      </p:sp>
      <p:sp>
        <p:nvSpPr>
          <p:cNvPr id="3086" name="任意多边形: 形状 3085"/>
          <p:cNvSpPr/>
          <p:nvPr>
            <p:custDataLst>
              <p:tags r:id="rId7"/>
            </p:custDataLst>
          </p:nvPr>
        </p:nvSpPr>
        <p:spPr>
          <a:xfrm>
            <a:off x="2678176" y="1970604"/>
            <a:ext cx="846348" cy="839511"/>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1</a:t>
            </a:r>
            <a:endParaRPr lang="en-US" sz="2000" b="1">
              <a:solidFill>
                <a:srgbClr val="FFFFFF"/>
              </a:solidFill>
              <a:latin typeface="+mn-ea"/>
              <a:cs typeface="+mn-ea"/>
              <a:sym typeface="+mn-ea"/>
            </a:endParaRPr>
          </a:p>
        </p:txBody>
      </p:sp>
      <p:sp>
        <p:nvSpPr>
          <p:cNvPr id="2" name="矩形 1"/>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（三）法律与伦理安全</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 name="文本框 2"/>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三、人工智能的“安全”</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四、应对人工智能伦理挑战的策略</a:t>
            </a:r>
            <a:endParaRPr sz="2800" b="1" spc="300" dirty="0">
              <a:latin typeface="微软雅黑" panose="020B0503020204020204" charset="-122"/>
              <a:ea typeface="微软雅黑" panose="020B0503020204020204" charset="-122"/>
              <a:cs typeface="+mn-ea"/>
              <a:sym typeface="+mn-lt"/>
            </a:endParaRPr>
          </a:p>
        </p:txBody>
      </p:sp>
      <p:sp>
        <p:nvSpPr>
          <p:cNvPr id="5" name="矩形 4"/>
          <p:cNvSpPr/>
          <p:nvPr>
            <p:custDataLst>
              <p:tags r:id="rId1"/>
            </p:custDataLst>
          </p:nvPr>
        </p:nvSpPr>
        <p:spPr>
          <a:xfrm>
            <a:off x="7780020" y="4759325"/>
            <a:ext cx="278320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重要数据使用类似AES 的高强度加密算法进行加密；建立定期的数据备份习惯，将重要数据备份到不同的存储位置。</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custDataLst>
              <p:tags r:id="rId2"/>
            </p:custDataLst>
          </p:nvPr>
        </p:nvSpPr>
        <p:spPr>
          <a:xfrm>
            <a:off x="2181860" y="4759325"/>
            <a:ext cx="227266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在使用各类应用程序和服务时，要留意数据搜集情况。避免过度收集。</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 name="矩形 2"/>
          <p:cNvSpPr/>
          <p:nvPr>
            <p:custDataLst>
              <p:tags r:id="rId3"/>
            </p:custDataLst>
          </p:nvPr>
        </p:nvSpPr>
        <p:spPr>
          <a:xfrm>
            <a:off x="4805680" y="4759325"/>
            <a:ext cx="272986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mn-ea"/>
              </a:rPr>
              <a:t>当应用程序收集数据时，必须向中职生清晰说明数据用途、存储方式和使用期限。在充分知情的情况下，再决定是否自愿授权。</a:t>
            </a:r>
            <a:endPar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4" name="椭圆 3"/>
          <p:cNvSpPr/>
          <p:nvPr>
            <p:custDataLst>
              <p:tags r:id="rId4"/>
            </p:custDataLst>
          </p:nvPr>
        </p:nvSpPr>
        <p:spPr>
          <a:xfrm>
            <a:off x="7792009" y="2180242"/>
            <a:ext cx="2116674" cy="2116674"/>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7" name="椭圆 6"/>
          <p:cNvSpPr/>
          <p:nvPr>
            <p:custDataLst>
              <p:tags r:id="rId5"/>
            </p:custDataLst>
          </p:nvPr>
        </p:nvSpPr>
        <p:spPr>
          <a:xfrm>
            <a:off x="7901035" y="2289637"/>
            <a:ext cx="1898620" cy="1898620"/>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3. 加密意识</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9" name="椭圆 18"/>
          <p:cNvSpPr/>
          <p:nvPr>
            <p:custDataLst>
              <p:tags r:id="rId6"/>
            </p:custDataLst>
          </p:nvPr>
        </p:nvSpPr>
        <p:spPr>
          <a:xfrm>
            <a:off x="799978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20" name="弧形 19"/>
          <p:cNvSpPr/>
          <p:nvPr>
            <p:custDataLst>
              <p:tags r:id="rId7"/>
            </p:custDataLst>
          </p:nvPr>
        </p:nvSpPr>
        <p:spPr>
          <a:xfrm flipV="1">
            <a:off x="7504572" y="1896110"/>
            <a:ext cx="2691547" cy="2691547"/>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22" name="椭圆 21"/>
          <p:cNvSpPr/>
          <p:nvPr>
            <p:custDataLst>
              <p:tags r:id="rId8"/>
            </p:custDataLst>
          </p:nvPr>
        </p:nvSpPr>
        <p:spPr>
          <a:xfrm>
            <a:off x="2469118" y="2180242"/>
            <a:ext cx="2116674" cy="2116674"/>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3" name="椭圆 22"/>
          <p:cNvSpPr/>
          <p:nvPr>
            <p:custDataLst>
              <p:tags r:id="rId9"/>
            </p:custDataLst>
          </p:nvPr>
        </p:nvSpPr>
        <p:spPr>
          <a:xfrm>
            <a:off x="2578145" y="2289637"/>
            <a:ext cx="1898620" cy="189862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1. 个人数据收集</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custDataLst>
              <p:tags r:id="rId10"/>
            </p:custDataLst>
          </p:nvPr>
        </p:nvSpPr>
        <p:spPr>
          <a:xfrm>
            <a:off x="267689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1" name="弧形 10"/>
          <p:cNvSpPr/>
          <p:nvPr>
            <p:custDataLst>
              <p:tags r:id="rId11"/>
            </p:custDataLst>
          </p:nvPr>
        </p:nvSpPr>
        <p:spPr>
          <a:xfrm flipV="1">
            <a:off x="2181681" y="1896110"/>
            <a:ext cx="2691547" cy="2691547"/>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12" name="椭圆 11"/>
          <p:cNvSpPr/>
          <p:nvPr>
            <p:custDataLst>
              <p:tags r:id="rId12"/>
            </p:custDataLst>
          </p:nvPr>
        </p:nvSpPr>
        <p:spPr>
          <a:xfrm>
            <a:off x="5130563" y="2180242"/>
            <a:ext cx="2116674" cy="2116674"/>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3" name="椭圆 12"/>
          <p:cNvSpPr/>
          <p:nvPr>
            <p:custDataLst>
              <p:tags r:id="rId13"/>
            </p:custDataLst>
          </p:nvPr>
        </p:nvSpPr>
        <p:spPr>
          <a:xfrm>
            <a:off x="5239590" y="2289637"/>
            <a:ext cx="1898620" cy="189862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2. 数据用途和使用情况</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34" name="椭圆 33"/>
          <p:cNvSpPr/>
          <p:nvPr>
            <p:custDataLst>
              <p:tags r:id="rId14"/>
            </p:custDataLst>
          </p:nvPr>
        </p:nvSpPr>
        <p:spPr>
          <a:xfrm>
            <a:off x="5338339"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4" name="弧形 13"/>
          <p:cNvSpPr/>
          <p:nvPr>
            <p:custDataLst>
              <p:tags r:id="rId15"/>
            </p:custDataLst>
          </p:nvPr>
        </p:nvSpPr>
        <p:spPr>
          <a:xfrm flipV="1">
            <a:off x="4843127" y="1896110"/>
            <a:ext cx="2691547" cy="2691547"/>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pic>
        <p:nvPicPr>
          <p:cNvPr id="37"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357490" y="2752912"/>
            <a:ext cx="332987" cy="332987"/>
          </a:xfrm>
          <a:prstGeom prst="rect">
            <a:avLst/>
          </a:prstGeom>
        </p:spPr>
      </p:pic>
      <p:pic>
        <p:nvPicPr>
          <p:cNvPr id="39" name="图片 19" descr="343435383038363b343532323339393bd6b4d0d0d5aad2a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009023" y="2733089"/>
            <a:ext cx="332987" cy="332987"/>
          </a:xfrm>
          <a:prstGeom prst="rect">
            <a:avLst/>
          </a:prstGeom>
        </p:spPr>
      </p:pic>
      <p:pic>
        <p:nvPicPr>
          <p:cNvPr id="15" name="图片 11" descr="343439383331313b343532303032373bbfcdbba7b5b5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683137" y="2745756"/>
            <a:ext cx="332987" cy="332987"/>
          </a:xfrm>
          <a:prstGeom prst="rect">
            <a:avLst/>
          </a:prstGeom>
        </p:spPr>
      </p:pic>
      <p:sp>
        <p:nvSpPr>
          <p:cNvPr id="8" name="矩形 7"/>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（一）数据安全与隐私保护策略</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四、应对人工智能伦理挑战的策略</a:t>
            </a:r>
            <a:endParaRPr sz="2800" b="1" spc="300" dirty="0">
              <a:latin typeface="微软雅黑" panose="020B0503020204020204" charset="-122"/>
              <a:ea typeface="微软雅黑" panose="020B0503020204020204" charset="-122"/>
              <a:cs typeface="+mn-ea"/>
              <a:sym typeface="+mn-lt"/>
            </a:endParaRPr>
          </a:p>
        </p:txBody>
      </p:sp>
      <p:sp>
        <p:nvSpPr>
          <p:cNvPr id="5" name="矩形 4"/>
          <p:cNvSpPr/>
          <p:nvPr>
            <p:custDataLst>
              <p:tags r:id="rId1"/>
            </p:custDataLst>
          </p:nvPr>
        </p:nvSpPr>
        <p:spPr>
          <a:xfrm>
            <a:off x="7780020" y="4759325"/>
            <a:ext cx="278320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当算法做出决策时，中职生要能够向用户清晰解释决策依据和推理过程。</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custDataLst>
              <p:tags r:id="rId2"/>
            </p:custDataLst>
          </p:nvPr>
        </p:nvSpPr>
        <p:spPr>
          <a:xfrm>
            <a:off x="1144905" y="4759325"/>
            <a:ext cx="3417570"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确保训练数据的质量和多样性是消除算法偏见的基础。在搜集数据时，要广泛覆盖更多群体，避免单一收集。</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 name="矩形 2"/>
          <p:cNvSpPr/>
          <p:nvPr>
            <p:custDataLst>
              <p:tags r:id="rId3"/>
            </p:custDataLst>
          </p:nvPr>
        </p:nvSpPr>
        <p:spPr>
          <a:xfrm>
            <a:off x="4805680" y="4759325"/>
            <a:ext cx="272986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mn-ea"/>
              </a:rPr>
              <a:t>开发团队中不仅要有计算机专业人员，还应邀请社会学、伦理学等领域的专家，从不同角度审视算法可能存在的偏见。</a:t>
            </a:r>
            <a:endPar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4" name="椭圆 3"/>
          <p:cNvSpPr/>
          <p:nvPr>
            <p:custDataLst>
              <p:tags r:id="rId4"/>
            </p:custDataLst>
          </p:nvPr>
        </p:nvSpPr>
        <p:spPr>
          <a:xfrm>
            <a:off x="7792009" y="2180242"/>
            <a:ext cx="2116674" cy="2116674"/>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7" name="椭圆 6"/>
          <p:cNvSpPr/>
          <p:nvPr>
            <p:custDataLst>
              <p:tags r:id="rId5"/>
            </p:custDataLst>
          </p:nvPr>
        </p:nvSpPr>
        <p:spPr>
          <a:xfrm>
            <a:off x="7901035" y="2289637"/>
            <a:ext cx="1898620" cy="1898620"/>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3. 建立算法的可解释性机制</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9" name="椭圆 18"/>
          <p:cNvSpPr/>
          <p:nvPr>
            <p:custDataLst>
              <p:tags r:id="rId6"/>
            </p:custDataLst>
          </p:nvPr>
        </p:nvSpPr>
        <p:spPr>
          <a:xfrm>
            <a:off x="799978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20" name="弧形 19"/>
          <p:cNvSpPr/>
          <p:nvPr>
            <p:custDataLst>
              <p:tags r:id="rId7"/>
            </p:custDataLst>
          </p:nvPr>
        </p:nvSpPr>
        <p:spPr>
          <a:xfrm flipV="1">
            <a:off x="7504572" y="1896110"/>
            <a:ext cx="2691547" cy="2691547"/>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22" name="椭圆 21"/>
          <p:cNvSpPr/>
          <p:nvPr>
            <p:custDataLst>
              <p:tags r:id="rId8"/>
            </p:custDataLst>
          </p:nvPr>
        </p:nvSpPr>
        <p:spPr>
          <a:xfrm>
            <a:off x="2469118" y="2180242"/>
            <a:ext cx="2116674" cy="2116674"/>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3" name="椭圆 22"/>
          <p:cNvSpPr/>
          <p:nvPr>
            <p:custDataLst>
              <p:tags r:id="rId9"/>
            </p:custDataLst>
          </p:nvPr>
        </p:nvSpPr>
        <p:spPr>
          <a:xfrm>
            <a:off x="2578145" y="2289637"/>
            <a:ext cx="1898620" cy="189862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1. 确保数据质量</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custDataLst>
              <p:tags r:id="rId10"/>
            </p:custDataLst>
          </p:nvPr>
        </p:nvSpPr>
        <p:spPr>
          <a:xfrm>
            <a:off x="267689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1" name="弧形 10"/>
          <p:cNvSpPr/>
          <p:nvPr>
            <p:custDataLst>
              <p:tags r:id="rId11"/>
            </p:custDataLst>
          </p:nvPr>
        </p:nvSpPr>
        <p:spPr>
          <a:xfrm flipV="1">
            <a:off x="2181681" y="1896110"/>
            <a:ext cx="2691547" cy="2691547"/>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12" name="椭圆 11"/>
          <p:cNvSpPr/>
          <p:nvPr>
            <p:custDataLst>
              <p:tags r:id="rId12"/>
            </p:custDataLst>
          </p:nvPr>
        </p:nvSpPr>
        <p:spPr>
          <a:xfrm>
            <a:off x="5130563" y="2180242"/>
            <a:ext cx="2116674" cy="2116674"/>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3" name="椭圆 12"/>
          <p:cNvSpPr/>
          <p:nvPr>
            <p:custDataLst>
              <p:tags r:id="rId13"/>
            </p:custDataLst>
          </p:nvPr>
        </p:nvSpPr>
        <p:spPr>
          <a:xfrm>
            <a:off x="5239590" y="2289637"/>
            <a:ext cx="1898620" cy="189862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2. 引入多方审核和监督机制</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34" name="椭圆 33"/>
          <p:cNvSpPr/>
          <p:nvPr>
            <p:custDataLst>
              <p:tags r:id="rId14"/>
            </p:custDataLst>
          </p:nvPr>
        </p:nvSpPr>
        <p:spPr>
          <a:xfrm>
            <a:off x="5338339"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4" name="弧形 13"/>
          <p:cNvSpPr/>
          <p:nvPr>
            <p:custDataLst>
              <p:tags r:id="rId15"/>
            </p:custDataLst>
          </p:nvPr>
        </p:nvSpPr>
        <p:spPr>
          <a:xfrm flipV="1">
            <a:off x="4843127" y="1896110"/>
            <a:ext cx="2691547" cy="2691547"/>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pic>
        <p:nvPicPr>
          <p:cNvPr id="37"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357490" y="2752912"/>
            <a:ext cx="332987" cy="332987"/>
          </a:xfrm>
          <a:prstGeom prst="rect">
            <a:avLst/>
          </a:prstGeom>
        </p:spPr>
      </p:pic>
      <p:pic>
        <p:nvPicPr>
          <p:cNvPr id="39" name="图片 19" descr="343435383038363b343532323339393bd6b4d0d0d5aad2a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009023" y="2733089"/>
            <a:ext cx="332987" cy="332987"/>
          </a:xfrm>
          <a:prstGeom prst="rect">
            <a:avLst/>
          </a:prstGeom>
        </p:spPr>
      </p:pic>
      <p:pic>
        <p:nvPicPr>
          <p:cNvPr id="15" name="图片 11" descr="343439383331313b343532303032373bbfcdbba7b5b5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683137" y="2745756"/>
            <a:ext cx="332987" cy="332987"/>
          </a:xfrm>
          <a:prstGeom prst="rect">
            <a:avLst/>
          </a:prstGeom>
        </p:spPr>
      </p:pic>
      <p:sp>
        <p:nvSpPr>
          <p:cNvPr id="8" name="矩形 7"/>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（二）消除算法偏见的策略</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任意多边形: 形状 5"/>
          <p:cNvSpPr/>
          <p:nvPr/>
        </p:nvSpPr>
        <p:spPr>
          <a:xfrm>
            <a:off x="5401734" y="0"/>
            <a:ext cx="6790267" cy="6858000"/>
          </a:xfrm>
          <a:custGeom>
            <a:avLst/>
            <a:gdLst>
              <a:gd name="connsiteX0" fmla="*/ 6709025 w 6790267"/>
              <a:gd name="connsiteY0" fmla="*/ 0 h 6858000"/>
              <a:gd name="connsiteX1" fmla="*/ 6790267 w 6790267"/>
              <a:gd name="connsiteY1" fmla="*/ 0 h 6858000"/>
              <a:gd name="connsiteX2" fmla="*/ 6790267 w 6790267"/>
              <a:gd name="connsiteY2" fmla="*/ 6858000 h 6858000"/>
              <a:gd name="connsiteX3" fmla="*/ 0 w 6790267"/>
              <a:gd name="connsiteY3" fmla="*/ 6858000 h 6858000"/>
              <a:gd name="connsiteX4" fmla="*/ 47371 w 6790267"/>
              <a:gd name="connsiteY4" fmla="*/ 6842670 h 6858000"/>
              <a:gd name="connsiteX5" fmla="*/ 3975083 w 6790267"/>
              <a:gd name="connsiteY5" fmla="*/ 4051300 h 6858000"/>
              <a:gd name="connsiteX6" fmla="*/ 6691653 w 6790267"/>
              <a:gd name="connsiteY6" fmla="*/ 61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0267" h="6858000">
                <a:moveTo>
                  <a:pt x="6709025" y="0"/>
                </a:moveTo>
                <a:lnTo>
                  <a:pt x="6790267" y="0"/>
                </a:lnTo>
                <a:lnTo>
                  <a:pt x="6790267" y="6858000"/>
                </a:lnTo>
                <a:lnTo>
                  <a:pt x="0" y="6858000"/>
                </a:lnTo>
                <a:lnTo>
                  <a:pt x="47371" y="6842670"/>
                </a:lnTo>
                <a:cubicBezTo>
                  <a:pt x="1133964" y="6465488"/>
                  <a:pt x="2593533" y="5458502"/>
                  <a:pt x="3975083" y="4051300"/>
                </a:cubicBezTo>
                <a:cubicBezTo>
                  <a:pt x="5365269" y="2635303"/>
                  <a:pt x="6345380" y="1151297"/>
                  <a:pt x="6691653" y="6131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文本框 25"/>
          <p:cNvSpPr txBox="1"/>
          <p:nvPr/>
        </p:nvSpPr>
        <p:spPr>
          <a:xfrm>
            <a:off x="926823" y="1066149"/>
            <a:ext cx="7590643" cy="1446550"/>
          </a:xfrm>
          <a:prstGeom prst="rect">
            <a:avLst/>
          </a:prstGeom>
          <a:noFill/>
        </p:spPr>
        <p:txBody>
          <a:bodyPr wrap="square">
            <a:spAutoFit/>
          </a:bodyPr>
          <a:lstStyle/>
          <a:p>
            <a:pPr algn="dist"/>
            <a:r>
              <a:rPr lang="en-US" altLang="zh-CN" sz="8800" b="1" dirty="0">
                <a:solidFill>
                  <a:srgbClr val="654BFF">
                    <a:alpha val="47000"/>
                  </a:srgb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FOREWORD</a:t>
            </a:r>
            <a:endParaRPr lang="zh-CN" altLang="en-US" sz="8800" b="1" dirty="0">
              <a:solidFill>
                <a:srgbClr val="654BFF">
                  <a:alpha val="47000"/>
                </a:srgb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3" name="组合 22"/>
          <p:cNvGrpSpPr/>
          <p:nvPr/>
        </p:nvGrpSpPr>
        <p:grpSpPr>
          <a:xfrm>
            <a:off x="922098" y="1438314"/>
            <a:ext cx="2367201" cy="1220552"/>
            <a:chOff x="1375620" y="1148365"/>
            <a:chExt cx="1951779" cy="1220552"/>
          </a:xfrm>
        </p:grpSpPr>
        <p:sp>
          <p:nvSpPr>
            <p:cNvPr id="22" name="文本框 21"/>
            <p:cNvSpPr txBox="1"/>
            <p:nvPr/>
          </p:nvSpPr>
          <p:spPr>
            <a:xfrm>
              <a:off x="1417398" y="1161064"/>
              <a:ext cx="1910001" cy="1207853"/>
            </a:xfrm>
            <a:prstGeom prst="rect">
              <a:avLst/>
            </a:prstGeom>
            <a:noFill/>
            <a:effectLst/>
          </p:spPr>
          <p:txBody>
            <a:bodyPr wrap="square" lIns="98892" tIns="49446" rIns="98892" bIns="49446">
              <a:spAutoFit/>
            </a:bodyPr>
            <a:lstStyle/>
            <a:p>
              <a:pPr algn="dist"/>
              <a:r>
                <a:rPr lang="zh-CN" altLang="en-US" sz="7200" spc="-300" dirty="0">
                  <a:solidFill>
                    <a:srgbClr val="0C5DE1"/>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引言</a:t>
              </a:r>
              <a:endParaRPr lang="zh-CN" altLang="en-US" sz="7200" spc="-300" dirty="0">
                <a:solidFill>
                  <a:srgbClr val="0C5DE1"/>
                </a:solidFill>
                <a:latin typeface="思源宋体 CN Heavy" panose="02020900000000000000" pitchFamily="18" charset="-122"/>
                <a:ea typeface="思源宋体 CN Heavy" panose="02020900000000000000" pitchFamily="18" charset="-122"/>
                <a:sym typeface="思源黑体 CN Medium" panose="020B0600000000000000" pitchFamily="34" charset="-122"/>
              </a:endParaRPr>
            </a:p>
          </p:txBody>
        </p:sp>
        <p:sp>
          <p:nvSpPr>
            <p:cNvPr id="21" name="文本框 20"/>
            <p:cNvSpPr txBox="1"/>
            <p:nvPr/>
          </p:nvSpPr>
          <p:spPr>
            <a:xfrm>
              <a:off x="1375620" y="1148365"/>
              <a:ext cx="1910001" cy="1207853"/>
            </a:xfrm>
            <a:prstGeom prst="rect">
              <a:avLst/>
            </a:prstGeom>
            <a:noFill/>
            <a:effectLst/>
          </p:spPr>
          <p:txBody>
            <a:bodyPr wrap="square" lIns="98892" tIns="49446" rIns="98892" bIns="49446">
              <a:spAutoFit/>
            </a:bodyPr>
            <a:lstStyle/>
            <a:p>
              <a:pPr algn="dist"/>
              <a:r>
                <a:rPr lang="zh-CN" altLang="en-US" sz="7200" spc="-300" dirty="0">
                  <a:solidFill>
                    <a:schemeClr val="bg1"/>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引言</a:t>
              </a:r>
              <a:endParaRPr lang="zh-CN" altLang="en-US" sz="7200" spc="-300" dirty="0">
                <a:solidFill>
                  <a:schemeClr val="bg1"/>
                </a:solidFill>
                <a:latin typeface="思源宋体 CN Heavy" panose="02020900000000000000" pitchFamily="18" charset="-122"/>
                <a:ea typeface="思源宋体 CN Heavy" panose="02020900000000000000" pitchFamily="18" charset="-122"/>
                <a:sym typeface="思源黑体 CN Medium" panose="020B0600000000000000" pitchFamily="34" charset="-122"/>
              </a:endParaRPr>
            </a:p>
          </p:txBody>
        </p:sp>
      </p:grpSp>
      <p:sp>
        <p:nvSpPr>
          <p:cNvPr id="31" name="任意多边形: 形状 30"/>
          <p:cNvSpPr/>
          <p:nvPr/>
        </p:nvSpPr>
        <p:spPr>
          <a:xfrm>
            <a:off x="435617" y="6259243"/>
            <a:ext cx="976639" cy="265059"/>
          </a:xfrm>
          <a:custGeom>
            <a:avLst/>
            <a:gdLst>
              <a:gd name="connsiteX0" fmla="*/ 831366 w 976639"/>
              <a:gd name="connsiteY0" fmla="*/ 0 h 265059"/>
              <a:gd name="connsiteX1" fmla="*/ 976639 w 976639"/>
              <a:gd name="connsiteY1" fmla="*/ 0 h 265059"/>
              <a:gd name="connsiteX2" fmla="*/ 928215 w 976639"/>
              <a:gd name="connsiteY2" fmla="*/ 265059 h 265059"/>
              <a:gd name="connsiteX3" fmla="*/ 782942 w 976639"/>
              <a:gd name="connsiteY3" fmla="*/ 265059 h 265059"/>
              <a:gd name="connsiteX4" fmla="*/ 570386 w 976639"/>
              <a:gd name="connsiteY4" fmla="*/ 0 h 265059"/>
              <a:gd name="connsiteX5" fmla="*/ 715658 w 976639"/>
              <a:gd name="connsiteY5" fmla="*/ 0 h 265059"/>
              <a:gd name="connsiteX6" fmla="*/ 667234 w 976639"/>
              <a:gd name="connsiteY6" fmla="*/ 265059 h 265059"/>
              <a:gd name="connsiteX7" fmla="*/ 521961 w 976639"/>
              <a:gd name="connsiteY7" fmla="*/ 265059 h 265059"/>
              <a:gd name="connsiteX8" fmla="*/ 309405 w 976639"/>
              <a:gd name="connsiteY8" fmla="*/ 0 h 265059"/>
              <a:gd name="connsiteX9" fmla="*/ 454677 w 976639"/>
              <a:gd name="connsiteY9" fmla="*/ 0 h 265059"/>
              <a:gd name="connsiteX10" fmla="*/ 406253 w 976639"/>
              <a:gd name="connsiteY10" fmla="*/ 265059 h 265059"/>
              <a:gd name="connsiteX11" fmla="*/ 260981 w 976639"/>
              <a:gd name="connsiteY11" fmla="*/ 265059 h 265059"/>
              <a:gd name="connsiteX12" fmla="*/ 48424 w 976639"/>
              <a:gd name="connsiteY12" fmla="*/ 0 h 265059"/>
              <a:gd name="connsiteX13" fmla="*/ 193697 w 976639"/>
              <a:gd name="connsiteY13" fmla="*/ 0 h 265059"/>
              <a:gd name="connsiteX14" fmla="*/ 145272 w 976639"/>
              <a:gd name="connsiteY14" fmla="*/ 265059 h 265059"/>
              <a:gd name="connsiteX15" fmla="*/ 0 w 976639"/>
              <a:gd name="connsiteY15" fmla="*/ 265059 h 2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6639" h="265059">
                <a:moveTo>
                  <a:pt x="831366" y="0"/>
                </a:moveTo>
                <a:lnTo>
                  <a:pt x="976639" y="0"/>
                </a:lnTo>
                <a:lnTo>
                  <a:pt x="928215" y="265059"/>
                </a:lnTo>
                <a:lnTo>
                  <a:pt x="782942" y="265059"/>
                </a:lnTo>
                <a:close/>
                <a:moveTo>
                  <a:pt x="570386" y="0"/>
                </a:moveTo>
                <a:lnTo>
                  <a:pt x="715658" y="0"/>
                </a:lnTo>
                <a:lnTo>
                  <a:pt x="667234" y="265059"/>
                </a:lnTo>
                <a:lnTo>
                  <a:pt x="521961" y="265059"/>
                </a:lnTo>
                <a:close/>
                <a:moveTo>
                  <a:pt x="309405" y="0"/>
                </a:moveTo>
                <a:lnTo>
                  <a:pt x="454677" y="0"/>
                </a:lnTo>
                <a:lnTo>
                  <a:pt x="406253" y="265059"/>
                </a:lnTo>
                <a:lnTo>
                  <a:pt x="260981" y="265059"/>
                </a:lnTo>
                <a:close/>
                <a:moveTo>
                  <a:pt x="48424" y="0"/>
                </a:moveTo>
                <a:lnTo>
                  <a:pt x="193697" y="0"/>
                </a:lnTo>
                <a:lnTo>
                  <a:pt x="145272" y="265059"/>
                </a:lnTo>
                <a:lnTo>
                  <a:pt x="0" y="265059"/>
                </a:lnTo>
                <a:close/>
              </a:path>
            </a:pathLst>
          </a:custGeom>
          <a:solidFill>
            <a:srgbClr val="0C5DE1">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rcRect l="72794" t="5370" r="484" b="83519"/>
          <a:stretch>
            <a:fillRect/>
          </a:stretch>
        </p:blipFill>
        <p:spPr>
          <a:xfrm>
            <a:off x="8622556" y="979435"/>
            <a:ext cx="1175349" cy="488724"/>
          </a:xfrm>
          <a:custGeom>
            <a:avLst/>
            <a:gdLst>
              <a:gd name="connsiteX0" fmla="*/ 0 w 1832560"/>
              <a:gd name="connsiteY0" fmla="*/ 0 h 762000"/>
              <a:gd name="connsiteX1" fmla="*/ 1832560 w 1832560"/>
              <a:gd name="connsiteY1" fmla="*/ 0 h 762000"/>
              <a:gd name="connsiteX2" fmla="*/ 1832560 w 1832560"/>
              <a:gd name="connsiteY2" fmla="*/ 762000 h 762000"/>
              <a:gd name="connsiteX3" fmla="*/ 0 w 183256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1832560" h="762000">
                <a:moveTo>
                  <a:pt x="0" y="0"/>
                </a:moveTo>
                <a:lnTo>
                  <a:pt x="1832560" y="0"/>
                </a:lnTo>
                <a:lnTo>
                  <a:pt x="1832560" y="762000"/>
                </a:lnTo>
                <a:lnTo>
                  <a:pt x="0" y="762000"/>
                </a:lnTo>
                <a:close/>
              </a:path>
            </a:pathLst>
          </a:custGeom>
        </p:spPr>
      </p:pic>
      <p:pic>
        <p:nvPicPr>
          <p:cNvPr id="2" name="图片 1"/>
          <p:cNvPicPr>
            <a:picLocks noChangeAspect="1"/>
          </p:cNvPicPr>
          <p:nvPr/>
        </p:nvPicPr>
        <p:blipFill>
          <a:blip r:embed="rId2"/>
          <a:stretch>
            <a:fillRect/>
          </a:stretch>
        </p:blipFill>
        <p:spPr>
          <a:xfrm>
            <a:off x="273685" y="781050"/>
            <a:ext cx="9401175" cy="52959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287063" y="1127471"/>
            <a:ext cx="4602434" cy="46024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6"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四、应对人工智能伦理挑战的策略</a:t>
            </a:r>
            <a:endParaRPr sz="2800" b="1" spc="300" dirty="0">
              <a:latin typeface="微软雅黑" panose="020B0503020204020204" charset="-122"/>
              <a:ea typeface="微软雅黑" panose="020B0503020204020204" charset="-122"/>
              <a:cs typeface="+mn-ea"/>
              <a:sym typeface="+mn-lt"/>
            </a:endParaRPr>
          </a:p>
        </p:txBody>
      </p:sp>
      <p:sp>
        <p:nvSpPr>
          <p:cNvPr id="5" name="矩形 4"/>
          <p:cNvSpPr/>
          <p:nvPr>
            <p:custDataLst>
              <p:tags r:id="rId1"/>
            </p:custDataLst>
          </p:nvPr>
        </p:nvSpPr>
        <p:spPr>
          <a:xfrm>
            <a:off x="7780020" y="4635500"/>
            <a:ext cx="3276600"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当学生使用智能学习工具（如智能写作软件）来完成作业时，软件开发者要确保软件不会提供抄袭、错误或违法的内容，学生则对使用软件生成的内容承担审核和管理责任。</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custDataLst>
              <p:tags r:id="rId2"/>
            </p:custDataLst>
          </p:nvPr>
        </p:nvSpPr>
        <p:spPr>
          <a:xfrm>
            <a:off x="1144905" y="4635500"/>
            <a:ext cx="3124835" cy="1671955"/>
          </a:xfrm>
          <a:prstGeom prst="rect">
            <a:avLst/>
          </a:prstGeom>
          <a:noFill/>
        </p:spPr>
        <p:txBody>
          <a:bodyPr wrap="square" lIns="0" tIns="0" rIns="0" bIns="0" rtlCol="0" anchor="t" anchorCtr="0">
            <a:noAutofit/>
          </a:bodyPr>
          <a:p>
            <a:pPr marL="0" indent="0" algn="just">
              <a:lnSpc>
                <a:spcPct val="130000"/>
              </a:lnSpc>
              <a:spcBef>
                <a:spcPts val="0"/>
              </a:spcBef>
              <a:spcAft>
                <a:spcPts val="0"/>
              </a:spcAft>
              <a:buSzPct val="100000"/>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在校园环境里，学校应制定专门针对学生使用新技术和参与创新实践活动的规则，明确不同场景下各方的责任。</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 name="矩形 2"/>
          <p:cNvSpPr/>
          <p:nvPr>
            <p:custDataLst>
              <p:tags r:id="rId3"/>
            </p:custDataLst>
          </p:nvPr>
        </p:nvSpPr>
        <p:spPr>
          <a:xfrm>
            <a:off x="4585335" y="4635500"/>
            <a:ext cx="2950210"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mn-ea"/>
              </a:rPr>
              <a:t>在开展科技实践项目时，如制作智能机器人，老师作为项目指导者，要对项目的整体规划和技术指导的正确性负责。而学生对自己在项目中的操作和成果负责。</a:t>
            </a:r>
            <a:endPar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4" name="椭圆 3"/>
          <p:cNvSpPr/>
          <p:nvPr>
            <p:custDataLst>
              <p:tags r:id="rId4"/>
            </p:custDataLst>
          </p:nvPr>
        </p:nvSpPr>
        <p:spPr>
          <a:xfrm>
            <a:off x="7792009" y="2180242"/>
            <a:ext cx="2116674" cy="2116674"/>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7" name="椭圆 6"/>
          <p:cNvSpPr/>
          <p:nvPr>
            <p:custDataLst>
              <p:tags r:id="rId5"/>
            </p:custDataLst>
          </p:nvPr>
        </p:nvSpPr>
        <p:spPr>
          <a:xfrm>
            <a:off x="7901035" y="2289637"/>
            <a:ext cx="1898620" cy="1898620"/>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3. 智能学习工具的权责划分</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9" name="椭圆 18"/>
          <p:cNvSpPr/>
          <p:nvPr>
            <p:custDataLst>
              <p:tags r:id="rId6"/>
            </p:custDataLst>
          </p:nvPr>
        </p:nvSpPr>
        <p:spPr>
          <a:xfrm>
            <a:off x="799978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20" name="弧形 19"/>
          <p:cNvSpPr/>
          <p:nvPr>
            <p:custDataLst>
              <p:tags r:id="rId7"/>
            </p:custDataLst>
          </p:nvPr>
        </p:nvSpPr>
        <p:spPr>
          <a:xfrm flipV="1">
            <a:off x="7504572" y="1896110"/>
            <a:ext cx="2691547" cy="2691547"/>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22" name="椭圆 21"/>
          <p:cNvSpPr/>
          <p:nvPr>
            <p:custDataLst>
              <p:tags r:id="rId8"/>
            </p:custDataLst>
          </p:nvPr>
        </p:nvSpPr>
        <p:spPr>
          <a:xfrm>
            <a:off x="2469118" y="2180242"/>
            <a:ext cx="2116674" cy="2116674"/>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3" name="椭圆 22"/>
          <p:cNvSpPr/>
          <p:nvPr>
            <p:custDataLst>
              <p:tags r:id="rId9"/>
            </p:custDataLst>
          </p:nvPr>
        </p:nvSpPr>
        <p:spPr>
          <a:xfrm>
            <a:off x="2578145" y="2289637"/>
            <a:ext cx="1898620" cy="189862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1. 明确责任归属</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custDataLst>
              <p:tags r:id="rId10"/>
            </p:custDataLst>
          </p:nvPr>
        </p:nvSpPr>
        <p:spPr>
          <a:xfrm>
            <a:off x="267689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1" name="弧形 10"/>
          <p:cNvSpPr/>
          <p:nvPr>
            <p:custDataLst>
              <p:tags r:id="rId11"/>
            </p:custDataLst>
          </p:nvPr>
        </p:nvSpPr>
        <p:spPr>
          <a:xfrm flipV="1">
            <a:off x="2181681" y="1896110"/>
            <a:ext cx="2691547" cy="2691547"/>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12" name="椭圆 11"/>
          <p:cNvSpPr/>
          <p:nvPr>
            <p:custDataLst>
              <p:tags r:id="rId12"/>
            </p:custDataLst>
          </p:nvPr>
        </p:nvSpPr>
        <p:spPr>
          <a:xfrm>
            <a:off x="5130563" y="2180242"/>
            <a:ext cx="2116674" cy="2116674"/>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3" name="椭圆 12"/>
          <p:cNvSpPr/>
          <p:nvPr>
            <p:custDataLst>
              <p:tags r:id="rId13"/>
            </p:custDataLst>
          </p:nvPr>
        </p:nvSpPr>
        <p:spPr>
          <a:xfrm>
            <a:off x="5239590" y="2289637"/>
            <a:ext cx="1898620" cy="189862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2. 加强指导和责任制</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34" name="椭圆 33"/>
          <p:cNvSpPr/>
          <p:nvPr>
            <p:custDataLst>
              <p:tags r:id="rId14"/>
            </p:custDataLst>
          </p:nvPr>
        </p:nvSpPr>
        <p:spPr>
          <a:xfrm>
            <a:off x="5338339"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4" name="弧形 13"/>
          <p:cNvSpPr/>
          <p:nvPr>
            <p:custDataLst>
              <p:tags r:id="rId15"/>
            </p:custDataLst>
          </p:nvPr>
        </p:nvSpPr>
        <p:spPr>
          <a:xfrm flipV="1">
            <a:off x="4843127" y="1896110"/>
            <a:ext cx="2691547" cy="2691547"/>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pic>
        <p:nvPicPr>
          <p:cNvPr id="37"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357490" y="2752912"/>
            <a:ext cx="332987" cy="332987"/>
          </a:xfrm>
          <a:prstGeom prst="rect">
            <a:avLst/>
          </a:prstGeom>
        </p:spPr>
      </p:pic>
      <p:pic>
        <p:nvPicPr>
          <p:cNvPr id="39" name="图片 19" descr="343435383038363b343532323339393bd6b4d0d0d5aad2a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009023" y="2733089"/>
            <a:ext cx="332987" cy="332987"/>
          </a:xfrm>
          <a:prstGeom prst="rect">
            <a:avLst/>
          </a:prstGeom>
        </p:spPr>
      </p:pic>
      <p:pic>
        <p:nvPicPr>
          <p:cNvPr id="15" name="图片 11" descr="343439383331313b343532303032373bbfcdbba7b5b5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683137" y="2745756"/>
            <a:ext cx="332987" cy="332987"/>
          </a:xfrm>
          <a:prstGeom prst="rect">
            <a:avLst/>
          </a:prstGeom>
        </p:spPr>
      </p:pic>
      <p:sp>
        <p:nvSpPr>
          <p:cNvPr id="8" name="矩形 7"/>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（三）明确责任归属的策略</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四、应对人工智能伦理挑战的策略</a:t>
            </a:r>
            <a:endParaRPr sz="2800" b="1" spc="300" dirty="0">
              <a:latin typeface="微软雅黑" panose="020B0503020204020204" charset="-122"/>
              <a:ea typeface="微软雅黑" panose="020B0503020204020204" charset="-122"/>
              <a:cs typeface="+mn-ea"/>
              <a:sym typeface="+mn-lt"/>
            </a:endParaRPr>
          </a:p>
        </p:txBody>
      </p:sp>
      <p:sp>
        <p:nvSpPr>
          <p:cNvPr id="5" name="矩形 4"/>
          <p:cNvSpPr/>
          <p:nvPr>
            <p:custDataLst>
              <p:tags r:id="rId1"/>
            </p:custDataLst>
          </p:nvPr>
        </p:nvSpPr>
        <p:spPr>
          <a:xfrm>
            <a:off x="7780020" y="4759325"/>
            <a:ext cx="278320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建立有效的沟通和协作机制是中职生实现人机协同的核心。在学校组织的项目实践中，要明确中职生和人工智能的分工与协作流程。</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custDataLst>
              <p:tags r:id="rId2"/>
            </p:custDataLst>
          </p:nvPr>
        </p:nvSpPr>
        <p:spPr>
          <a:xfrm>
            <a:off x="1144905" y="4759325"/>
            <a:ext cx="3417570" cy="1671955"/>
          </a:xfrm>
          <a:prstGeom prst="rect">
            <a:avLst/>
          </a:prstGeom>
          <a:noFill/>
        </p:spPr>
        <p:txBody>
          <a:bodyPr wrap="square" lIns="0" tIns="0" rIns="0" bIns="0" rtlCol="0" anchor="t" anchorCtr="0">
            <a:noAutofit/>
          </a:bodyPr>
          <a:p>
            <a:pPr marL="0" indent="0" algn="just">
              <a:lnSpc>
                <a:spcPct val="130000"/>
              </a:lnSpc>
              <a:spcBef>
                <a:spcPts val="0"/>
              </a:spcBef>
              <a:spcAft>
                <a:spcPts val="0"/>
              </a:spcAft>
              <a:buSzPct val="100000"/>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学校应将人工智能课程纳入中职教学体系，从基础抓起，培养学生对人工智能的兴趣和基本操作能力。</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 name="矩形 2"/>
          <p:cNvSpPr/>
          <p:nvPr>
            <p:custDataLst>
              <p:tags r:id="rId3"/>
            </p:custDataLst>
          </p:nvPr>
        </p:nvSpPr>
        <p:spPr>
          <a:xfrm>
            <a:off x="4805680" y="4759325"/>
            <a:ext cx="2729865" cy="1671955"/>
          </a:xfrm>
          <a:prstGeom prst="rect">
            <a:avLst/>
          </a:prstGeom>
          <a:noFill/>
        </p:spPr>
        <p:txBody>
          <a:bodyPr wrap="square" lIns="0" tIns="0" rIns="0" bIns="0" rtlCol="0" anchor="t" anchorCtr="0">
            <a:noAutofit/>
          </a:bodyPr>
          <a:p>
            <a:pPr marL="0" indent="0" algn="ctr">
              <a:lnSpc>
                <a:spcPct val="130000"/>
              </a:lnSpc>
              <a:spcBef>
                <a:spcPts val="0"/>
              </a:spcBef>
              <a:spcAft>
                <a:spcPts val="0"/>
              </a:spcAft>
              <a:buSzPct val="100000"/>
            </a:pPr>
            <a:r>
              <a:rPr lang="zh-CN" altLang="en-US" sz="1600" kern="0">
                <a:ln>
                  <a:noFill/>
                  <a:prstDash val="sysDot"/>
                </a:ln>
                <a:solidFill>
                  <a:schemeClr val="tx1"/>
                </a:solidFill>
                <a:latin typeface="微软雅黑" panose="020B0503020204020204" charset="-122"/>
                <a:ea typeface="微软雅黑" panose="020B0503020204020204" charset="-122"/>
                <a:cs typeface="+mn-ea"/>
              </a:rPr>
              <a:t>设计友好的人机交互界面能提升中职生在使用人工智能时的协同效率。在语音交互方面，研发更智能的语音识别和合</a:t>
            </a:r>
            <a:endParaRPr lang="zh-CN" altLang="en-US" sz="1600" kern="0">
              <a:ln>
                <a:noFill/>
                <a:prstDash val="sysDot"/>
              </a:ln>
              <a:solidFill>
                <a:schemeClr val="tx1"/>
              </a:solidFill>
              <a:latin typeface="微软雅黑" panose="020B0503020204020204" charset="-122"/>
              <a:ea typeface="微软雅黑" panose="020B0503020204020204" charset="-122"/>
              <a:cs typeface="+mn-ea"/>
            </a:endParaRPr>
          </a:p>
          <a:p>
            <a:pPr marL="0" indent="0" algn="ctr">
              <a:lnSpc>
                <a:spcPct val="130000"/>
              </a:lnSpc>
              <a:spcBef>
                <a:spcPts val="0"/>
              </a:spcBef>
              <a:spcAft>
                <a:spcPts val="0"/>
              </a:spcAft>
              <a:buSzPct val="100000"/>
            </a:pPr>
            <a:r>
              <a:rPr lang="zh-CN" altLang="en-US" sz="1600" kern="0">
                <a:ln>
                  <a:noFill/>
                  <a:prstDash val="sysDot"/>
                </a:ln>
                <a:solidFill>
                  <a:schemeClr val="tx1"/>
                </a:solidFill>
                <a:latin typeface="微软雅黑" panose="020B0503020204020204" charset="-122"/>
                <a:ea typeface="微软雅黑" panose="020B0503020204020204" charset="-122"/>
                <a:cs typeface="+mn-ea"/>
              </a:rPr>
              <a:t>成技术至关重要。</a:t>
            </a:r>
            <a:endParaRPr lang="zh-CN" altLang="en-US" sz="1600" kern="0">
              <a:ln>
                <a:noFill/>
                <a:prstDash val="sysDot"/>
              </a:ln>
              <a:solidFill>
                <a:schemeClr val="tx1"/>
              </a:solidFill>
              <a:latin typeface="微软雅黑" panose="020B0503020204020204" charset="-122"/>
              <a:ea typeface="微软雅黑" panose="020B0503020204020204" charset="-122"/>
              <a:cs typeface="+mn-ea"/>
            </a:endParaRPr>
          </a:p>
        </p:txBody>
      </p:sp>
      <p:sp>
        <p:nvSpPr>
          <p:cNvPr id="4" name="椭圆 3"/>
          <p:cNvSpPr/>
          <p:nvPr>
            <p:custDataLst>
              <p:tags r:id="rId4"/>
            </p:custDataLst>
          </p:nvPr>
        </p:nvSpPr>
        <p:spPr>
          <a:xfrm>
            <a:off x="7792009" y="2180242"/>
            <a:ext cx="2116674" cy="2116674"/>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7" name="椭圆 6"/>
          <p:cNvSpPr/>
          <p:nvPr>
            <p:custDataLst>
              <p:tags r:id="rId5"/>
            </p:custDataLst>
          </p:nvPr>
        </p:nvSpPr>
        <p:spPr>
          <a:xfrm>
            <a:off x="7901035" y="2289637"/>
            <a:ext cx="1898620" cy="1898620"/>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3. 沟通和协作</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9" name="椭圆 18"/>
          <p:cNvSpPr/>
          <p:nvPr>
            <p:custDataLst>
              <p:tags r:id="rId6"/>
            </p:custDataLst>
          </p:nvPr>
        </p:nvSpPr>
        <p:spPr>
          <a:xfrm>
            <a:off x="799978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20" name="弧形 19"/>
          <p:cNvSpPr/>
          <p:nvPr>
            <p:custDataLst>
              <p:tags r:id="rId7"/>
            </p:custDataLst>
          </p:nvPr>
        </p:nvSpPr>
        <p:spPr>
          <a:xfrm flipV="1">
            <a:off x="7504572" y="1896110"/>
            <a:ext cx="2691547" cy="2691547"/>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22" name="椭圆 21"/>
          <p:cNvSpPr/>
          <p:nvPr>
            <p:custDataLst>
              <p:tags r:id="rId8"/>
            </p:custDataLst>
          </p:nvPr>
        </p:nvSpPr>
        <p:spPr>
          <a:xfrm>
            <a:off x="2469118" y="2180242"/>
            <a:ext cx="2116674" cy="2116674"/>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3" name="椭圆 22"/>
          <p:cNvSpPr/>
          <p:nvPr>
            <p:custDataLst>
              <p:tags r:id="rId9"/>
            </p:custDataLst>
          </p:nvPr>
        </p:nvSpPr>
        <p:spPr>
          <a:xfrm>
            <a:off x="2578145" y="2289637"/>
            <a:ext cx="1898620" cy="189862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1. 加强人工智能教育和培训</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custDataLst>
              <p:tags r:id="rId10"/>
            </p:custDataLst>
          </p:nvPr>
        </p:nvSpPr>
        <p:spPr>
          <a:xfrm>
            <a:off x="2676894"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1" name="弧形 10"/>
          <p:cNvSpPr/>
          <p:nvPr>
            <p:custDataLst>
              <p:tags r:id="rId11"/>
            </p:custDataLst>
          </p:nvPr>
        </p:nvSpPr>
        <p:spPr>
          <a:xfrm flipV="1">
            <a:off x="2181681" y="1896110"/>
            <a:ext cx="2691547" cy="2691547"/>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12" name="椭圆 11"/>
          <p:cNvSpPr/>
          <p:nvPr>
            <p:custDataLst>
              <p:tags r:id="rId12"/>
            </p:custDataLst>
          </p:nvPr>
        </p:nvSpPr>
        <p:spPr>
          <a:xfrm>
            <a:off x="5130563" y="2180242"/>
            <a:ext cx="2116674" cy="2116674"/>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3" name="椭圆 12"/>
          <p:cNvSpPr/>
          <p:nvPr>
            <p:custDataLst>
              <p:tags r:id="rId13"/>
            </p:custDataLst>
          </p:nvPr>
        </p:nvSpPr>
        <p:spPr>
          <a:xfrm>
            <a:off x="5239590" y="2289637"/>
            <a:ext cx="1898620" cy="189862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marL="0" lvl="0" indent="0" algn="ctr">
              <a:lnSpc>
                <a:spcPct val="100000"/>
              </a:lnSpc>
              <a:spcBef>
                <a:spcPts val="0"/>
              </a:spcBef>
              <a:spcAft>
                <a:spcPts val="0"/>
              </a:spcAft>
              <a:buSzPct val="100000"/>
              <a:buFontTx/>
            </a:pPr>
            <a:r>
              <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rPr>
              <a:t>2. 人机交互界面</a:t>
            </a:r>
            <a:endParaRPr lang="zh-CN" altLang="en-US" sz="1600"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34" name="椭圆 33"/>
          <p:cNvSpPr/>
          <p:nvPr>
            <p:custDataLst>
              <p:tags r:id="rId14"/>
            </p:custDataLst>
          </p:nvPr>
        </p:nvSpPr>
        <p:spPr>
          <a:xfrm>
            <a:off x="5338339" y="2388019"/>
            <a:ext cx="1701123" cy="1701123"/>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charset="-122"/>
              <a:sym typeface="+mn-ea"/>
            </a:endParaRPr>
          </a:p>
        </p:txBody>
      </p:sp>
      <p:sp>
        <p:nvSpPr>
          <p:cNvPr id="14" name="弧形 13"/>
          <p:cNvSpPr/>
          <p:nvPr>
            <p:custDataLst>
              <p:tags r:id="rId15"/>
            </p:custDataLst>
          </p:nvPr>
        </p:nvSpPr>
        <p:spPr>
          <a:xfrm flipV="1">
            <a:off x="4843127" y="1896110"/>
            <a:ext cx="2691547" cy="2691547"/>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pic>
        <p:nvPicPr>
          <p:cNvPr id="37"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357490" y="2752912"/>
            <a:ext cx="332987" cy="332987"/>
          </a:xfrm>
          <a:prstGeom prst="rect">
            <a:avLst/>
          </a:prstGeom>
        </p:spPr>
      </p:pic>
      <p:pic>
        <p:nvPicPr>
          <p:cNvPr id="39" name="图片 19" descr="343435383038363b343532323339393bd6b4d0d0d5aad2a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009023" y="2733089"/>
            <a:ext cx="332987" cy="332987"/>
          </a:xfrm>
          <a:prstGeom prst="rect">
            <a:avLst/>
          </a:prstGeom>
        </p:spPr>
      </p:pic>
      <p:pic>
        <p:nvPicPr>
          <p:cNvPr id="15" name="图片 11" descr="343439383331313b343532303032373bbfcdbba7b5b5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683137" y="2745756"/>
            <a:ext cx="332987" cy="332987"/>
          </a:xfrm>
          <a:prstGeom prst="rect">
            <a:avLst/>
          </a:prstGeom>
        </p:spPr>
      </p:pic>
      <p:sp>
        <p:nvSpPr>
          <p:cNvPr id="8" name="矩形 7"/>
          <p:cNvSpPr/>
          <p:nvPr/>
        </p:nvSpPr>
        <p:spPr>
          <a:xfrm>
            <a:off x="1282700" y="1079500"/>
            <a:ext cx="68707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（四）促进人机协同的策略</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17280" t="-1" r="44827" b="844"/>
          <a:stretch>
            <a:fillRect/>
          </a:stretch>
        </p:blipFill>
        <p:spPr>
          <a:xfrm>
            <a:off x="1214482" y="1936216"/>
            <a:ext cx="2323644" cy="4058184"/>
          </a:xfrm>
          <a:custGeom>
            <a:avLst/>
            <a:gdLst>
              <a:gd name="connsiteX0" fmla="*/ 387282 w 2323644"/>
              <a:gd name="connsiteY0" fmla="*/ 0 h 4058184"/>
              <a:gd name="connsiteX1" fmla="*/ 1936362 w 2323644"/>
              <a:gd name="connsiteY1" fmla="*/ 0 h 4058184"/>
              <a:gd name="connsiteX2" fmla="*/ 2323644 w 2323644"/>
              <a:gd name="connsiteY2" fmla="*/ 387282 h 4058184"/>
              <a:gd name="connsiteX3" fmla="*/ 2323644 w 2323644"/>
              <a:gd name="connsiteY3" fmla="*/ 3670902 h 4058184"/>
              <a:gd name="connsiteX4" fmla="*/ 1936362 w 2323644"/>
              <a:gd name="connsiteY4" fmla="*/ 4058184 h 4058184"/>
              <a:gd name="connsiteX5" fmla="*/ 387282 w 2323644"/>
              <a:gd name="connsiteY5" fmla="*/ 4058184 h 4058184"/>
              <a:gd name="connsiteX6" fmla="*/ 0 w 2323644"/>
              <a:gd name="connsiteY6" fmla="*/ 3670902 h 4058184"/>
              <a:gd name="connsiteX7" fmla="*/ 0 w 2323644"/>
              <a:gd name="connsiteY7" fmla="*/ 387282 h 4058184"/>
              <a:gd name="connsiteX8" fmla="*/ 387282 w 2323644"/>
              <a:gd name="connsiteY8" fmla="*/ 0 h 40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644" h="4058184">
                <a:moveTo>
                  <a:pt x="387282" y="0"/>
                </a:moveTo>
                <a:lnTo>
                  <a:pt x="1936362" y="0"/>
                </a:lnTo>
                <a:cubicBezTo>
                  <a:pt x="2150252" y="0"/>
                  <a:pt x="2323644" y="173392"/>
                  <a:pt x="2323644" y="387282"/>
                </a:cubicBezTo>
                <a:lnTo>
                  <a:pt x="2323644" y="3670902"/>
                </a:lnTo>
                <a:cubicBezTo>
                  <a:pt x="2323644" y="3884792"/>
                  <a:pt x="2150252" y="4058184"/>
                  <a:pt x="1936362" y="4058184"/>
                </a:cubicBezTo>
                <a:lnTo>
                  <a:pt x="387282" y="4058184"/>
                </a:lnTo>
                <a:cubicBezTo>
                  <a:pt x="173392" y="4058184"/>
                  <a:pt x="0" y="3884792"/>
                  <a:pt x="0" y="3670902"/>
                </a:cubicBezTo>
                <a:lnTo>
                  <a:pt x="0" y="387282"/>
                </a:lnTo>
                <a:cubicBezTo>
                  <a:pt x="0" y="173392"/>
                  <a:pt x="173392" y="0"/>
                  <a:pt x="387282" y="0"/>
                </a:cubicBezTo>
                <a:close/>
              </a:path>
            </a:pathLst>
          </a:custGeom>
        </p:spPr>
      </p:pic>
      <p:sp>
        <p:nvSpPr>
          <p:cNvPr id="3" name="矩形: 圆角 2"/>
          <p:cNvSpPr/>
          <p:nvPr>
            <p:custDataLst>
              <p:tags r:id="rId2"/>
            </p:custDataLst>
          </p:nvPr>
        </p:nvSpPr>
        <p:spPr>
          <a:xfrm>
            <a:off x="3774017" y="1936216"/>
            <a:ext cx="6975876" cy="4058184"/>
          </a:xfrm>
          <a:prstGeom prst="roundRect">
            <a:avLst>
              <a:gd name="adj" fmla="val 6347"/>
            </a:avLst>
          </a:prstGeom>
          <a:noFill/>
          <a:ln w="15875">
            <a:solidFill>
              <a:schemeClr val="accent1"/>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lstStyle/>
          <a:p>
            <a:pPr algn="just">
              <a:lnSpc>
                <a:spcPct val="160000"/>
              </a:lnSpc>
            </a:pPr>
            <a:r>
              <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 当智能推荐系统不断推送我们感兴趣的内容，让我们获取信息更便捷时，也可能导致我们陷入“信息茧房”，那我们应该继续依赖它，还是主动跳出舒适区自己寻找信息？</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r>
              <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 企业用人工智能算法筛选简历时，如果出现性别、年龄等方面的偏见，是该企业重新调整算法，还是等待相关部门出台强制规定来解决这个问题？</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5" name="ïSḻíďe"/>
          <p:cNvSpPr/>
          <p:nvPr/>
        </p:nvSpPr>
        <p:spPr>
          <a:xfrm>
            <a:off x="4279664" y="1642102"/>
            <a:ext cx="2312296" cy="576000"/>
          </a:xfrm>
          <a:prstGeom prst="roundRect">
            <a:avLst>
              <a:gd name="adj" fmla="val 50000"/>
            </a:avLst>
          </a:prstGeom>
          <a:gradFill>
            <a:gsLst>
              <a:gs pos="0">
                <a:schemeClr val="accent1">
                  <a:lumMod val="60000"/>
                  <a:lumOff val="40000"/>
                </a:schemeClr>
              </a:gs>
              <a:gs pos="70000">
                <a:schemeClr val="accent1"/>
              </a:gs>
            </a:gsLst>
            <a:lin ang="2700000" scaled="0"/>
          </a:gra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课堂思辨</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 name="文本框 1"/>
          <p:cNvSpPr txBox="1"/>
          <p:nvPr/>
        </p:nvSpPr>
        <p:spPr>
          <a:xfrm>
            <a:off x="1214755" y="360045"/>
            <a:ext cx="7402830" cy="681990"/>
          </a:xfrm>
          <a:prstGeom prst="rect">
            <a:avLst/>
          </a:prstGeom>
          <a:noFill/>
        </p:spPr>
        <p:txBody>
          <a:bodyPr wrap="square" rtlCol="0" anchor="t">
            <a:spAutoFit/>
          </a:bodyPr>
          <a:p>
            <a:pPr algn="just">
              <a:lnSpc>
                <a:spcPct val="120000"/>
              </a:lnSpc>
            </a:pPr>
            <a:r>
              <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rPr>
              <a:t>伦理边界，AI 发展的道德指南针</a:t>
            </a:r>
            <a:endPar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3"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p:cNvSpPr/>
          <p:nvPr/>
        </p:nvSpPr>
        <p:spPr>
          <a:xfrm>
            <a:off x="3988884" y="955048"/>
            <a:ext cx="8203116" cy="5902953"/>
          </a:xfrm>
          <a:custGeom>
            <a:avLst/>
            <a:gdLst>
              <a:gd name="connsiteX0" fmla="*/ 8203116 w 8203116"/>
              <a:gd name="connsiteY0" fmla="*/ 0 h 5902953"/>
              <a:gd name="connsiteX1" fmla="*/ 8203116 w 8203116"/>
              <a:gd name="connsiteY1" fmla="*/ 4833868 h 5902953"/>
              <a:gd name="connsiteX2" fmla="*/ 8015296 w 8203116"/>
              <a:gd name="connsiteY2" fmla="*/ 4922189 h 5902953"/>
              <a:gd name="connsiteX3" fmla="*/ 6488570 w 8203116"/>
              <a:gd name="connsiteY3" fmla="*/ 5846778 h 5902953"/>
              <a:gd name="connsiteX4" fmla="*/ 6414869 w 8203116"/>
              <a:gd name="connsiteY4" fmla="*/ 5902953 h 5902953"/>
              <a:gd name="connsiteX5" fmla="*/ 0 w 8203116"/>
              <a:gd name="connsiteY5" fmla="*/ 5902953 h 5902953"/>
              <a:gd name="connsiteX6" fmla="*/ 248154 w 8203116"/>
              <a:gd name="connsiteY6" fmla="*/ 5861600 h 5902953"/>
              <a:gd name="connsiteX7" fmla="*/ 8098201 w 8203116"/>
              <a:gd name="connsiteY7" fmla="*/ 220464 h 590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3116" h="5902953">
                <a:moveTo>
                  <a:pt x="8203116" y="0"/>
                </a:moveTo>
                <a:lnTo>
                  <a:pt x="8203116" y="4833868"/>
                </a:lnTo>
                <a:lnTo>
                  <a:pt x="8015296" y="4922189"/>
                </a:lnTo>
                <a:cubicBezTo>
                  <a:pt x="7476893" y="5192817"/>
                  <a:pt x="6966381" y="5502444"/>
                  <a:pt x="6488570" y="5846778"/>
                </a:cubicBezTo>
                <a:lnTo>
                  <a:pt x="6414869" y="5902953"/>
                </a:lnTo>
                <a:lnTo>
                  <a:pt x="0" y="5902953"/>
                </a:lnTo>
                <a:lnTo>
                  <a:pt x="248154" y="5861600"/>
                </a:lnTo>
                <a:cubicBezTo>
                  <a:pt x="3761305" y="5209715"/>
                  <a:pt x="6664833" y="3073311"/>
                  <a:pt x="8098201" y="220464"/>
                </a:cubicBez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思源黑体 CN Medium" panose="020B0600000000000000" pitchFamily="34" charset="-122"/>
              <a:ea typeface="思源黑体 CN Medium" panose="020B0600000000000000" pitchFamily="34" charset="-122"/>
            </a:endParaRPr>
          </a:p>
        </p:txBody>
      </p:sp>
      <p:sp>
        <p:nvSpPr>
          <p:cNvPr id="14" name="任意多边形: 形状 13"/>
          <p:cNvSpPr/>
          <p:nvPr/>
        </p:nvSpPr>
        <p:spPr>
          <a:xfrm rot="5400000">
            <a:off x="6430540" y="286991"/>
            <a:ext cx="450193" cy="926770"/>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矩形: 圆角 21"/>
          <p:cNvSpPr/>
          <p:nvPr/>
        </p:nvSpPr>
        <p:spPr>
          <a:xfrm>
            <a:off x="1042981" y="1800210"/>
            <a:ext cx="1956893" cy="683330"/>
          </a:xfrm>
          <a:prstGeom prst="roundRect">
            <a:avLst>
              <a:gd name="adj" fmla="val 50000"/>
            </a:avLst>
          </a:prstGeom>
          <a:solidFill>
            <a:srgbClr val="654BFF"/>
          </a:solidFill>
          <a:ln>
            <a:noFill/>
          </a:ln>
          <a:effectLst>
            <a:outerShdw blurRad="127000" dist="50800" dir="5400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任务二</a:t>
            </a:r>
            <a:endPar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3" name="文本框 22"/>
          <p:cNvSpPr txBox="1"/>
          <p:nvPr/>
        </p:nvSpPr>
        <p:spPr>
          <a:xfrm>
            <a:off x="1042670" y="2660015"/>
            <a:ext cx="5873750" cy="1863725"/>
          </a:xfrm>
          <a:prstGeom prst="rect">
            <a:avLst/>
          </a:prstGeom>
          <a:noFill/>
        </p:spPr>
        <p:txBody>
          <a:bodyPr wrap="square" rtlCol="0">
            <a:spAutoFit/>
          </a:bodyPr>
          <a:lstStyle/>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责任在肩，</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AI 的社会担当之路</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任意多边形: 形状 27"/>
          <p:cNvSpPr/>
          <p:nvPr/>
        </p:nvSpPr>
        <p:spPr>
          <a:xfrm rot="16200000" flipH="1">
            <a:off x="1513648" y="4882957"/>
            <a:ext cx="249682" cy="1191014"/>
          </a:xfrm>
          <a:custGeom>
            <a:avLst/>
            <a:gdLst>
              <a:gd name="connsiteX0" fmla="*/ 0 w 361603"/>
              <a:gd name="connsiteY0" fmla="*/ 311727 h 1724890"/>
              <a:gd name="connsiteX1" fmla="*/ 180802 w 361603"/>
              <a:gd name="connsiteY1" fmla="*/ 0 h 1724890"/>
              <a:gd name="connsiteX2" fmla="*/ 361603 w 361603"/>
              <a:gd name="connsiteY2" fmla="*/ 311727 h 1724890"/>
              <a:gd name="connsiteX3" fmla="*/ 0 w 361603"/>
              <a:gd name="connsiteY3" fmla="*/ 782782 h 1724890"/>
              <a:gd name="connsiteX4" fmla="*/ 180802 w 361603"/>
              <a:gd name="connsiteY4" fmla="*/ 471055 h 1724890"/>
              <a:gd name="connsiteX5" fmla="*/ 361603 w 361603"/>
              <a:gd name="connsiteY5" fmla="*/ 782782 h 1724890"/>
              <a:gd name="connsiteX6" fmla="*/ 0 w 361603"/>
              <a:gd name="connsiteY6" fmla="*/ 1253836 h 1724890"/>
              <a:gd name="connsiteX7" fmla="*/ 180802 w 361603"/>
              <a:gd name="connsiteY7" fmla="*/ 942109 h 1724890"/>
              <a:gd name="connsiteX8" fmla="*/ 361603 w 361603"/>
              <a:gd name="connsiteY8" fmla="*/ 1253836 h 1724890"/>
              <a:gd name="connsiteX9" fmla="*/ 0 w 361603"/>
              <a:gd name="connsiteY9" fmla="*/ 1724890 h 1724890"/>
              <a:gd name="connsiteX10" fmla="*/ 180802 w 361603"/>
              <a:gd name="connsiteY10" fmla="*/ 1413163 h 1724890"/>
              <a:gd name="connsiteX11" fmla="*/ 361603 w 361603"/>
              <a:gd name="connsiteY11" fmla="*/ 1724890 h 172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603" h="1724890">
                <a:moveTo>
                  <a:pt x="0" y="311727"/>
                </a:moveTo>
                <a:lnTo>
                  <a:pt x="180802" y="0"/>
                </a:lnTo>
                <a:lnTo>
                  <a:pt x="361603" y="311727"/>
                </a:lnTo>
                <a:close/>
                <a:moveTo>
                  <a:pt x="0" y="782782"/>
                </a:moveTo>
                <a:lnTo>
                  <a:pt x="180802" y="471055"/>
                </a:lnTo>
                <a:lnTo>
                  <a:pt x="361603" y="782782"/>
                </a:lnTo>
                <a:close/>
                <a:moveTo>
                  <a:pt x="0" y="1253836"/>
                </a:moveTo>
                <a:lnTo>
                  <a:pt x="180802" y="942109"/>
                </a:lnTo>
                <a:lnTo>
                  <a:pt x="361603" y="1253836"/>
                </a:lnTo>
                <a:close/>
                <a:moveTo>
                  <a:pt x="0" y="1724890"/>
                </a:moveTo>
                <a:lnTo>
                  <a:pt x="180802" y="1413163"/>
                </a:lnTo>
                <a:lnTo>
                  <a:pt x="361603" y="1724890"/>
                </a:lnTo>
                <a:close/>
              </a:path>
            </a:pathLst>
          </a:custGeom>
          <a:gradFill>
            <a:gsLst>
              <a:gs pos="0">
                <a:schemeClr val="accent1">
                  <a:lumMod val="60000"/>
                  <a:lumOff val="40000"/>
                  <a:alpha val="0"/>
                </a:schemeClr>
              </a:gs>
              <a:gs pos="100000">
                <a:srgbClr val="654B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10929"/>
          <a:stretch>
            <a:fillRect/>
          </a:stretch>
        </p:blipFill>
        <p:spPr>
          <a:xfrm>
            <a:off x="6762220" y="761988"/>
            <a:ext cx="5429780" cy="6096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2"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424045" y="5087620"/>
            <a:ext cx="636143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经济发展视角下，AI核心技术自主可控是构建完整产业链、开拓国际市场、提升全球产业格局地位的关键动力。</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423728" y="448627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从经济发展角度看</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424045" y="1921510"/>
            <a:ext cx="6361430" cy="95313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solidFill>
                  <a:schemeClr val="tx1"/>
                </a:solidFill>
                <a:latin typeface="楷体" panose="02010609060101010101" charset="-122"/>
                <a:ea typeface="楷体" panose="02010609060101010101" charset="-122"/>
                <a:cs typeface="+mn-ea"/>
              </a:rPr>
              <a:t>人工智能时代，实现芯片等核心技术的自主可控，是保障国家科技安全、掌握发展主动权、避免受制于人的关键基石。一旦被“卡脖子”，众多关键产业与研发将陷入中断，危及科技安全与发展。</a:t>
            </a:r>
            <a:endParaRPr lang="zh-CN" altLang="en-US" sz="1600" dirty="0">
              <a:solidFill>
                <a:schemeClr val="tx1"/>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423728" y="131762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技术层面来讲</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424045" y="3499485"/>
            <a:ext cx="636143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在国防、政务等核心领域，若采用不可控的国外AI技术，其潜在后门可能被利用以篡改指令，将严重威胁国家安全。</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423728" y="2901950"/>
            <a:ext cx="6208393" cy="580832"/>
          </a:xfrm>
          <a:prstGeom prst="rect">
            <a:avLst/>
          </a:prstGeom>
          <a:noFill/>
        </p:spPr>
        <p:txBody>
          <a:bodyPr wrap="square" lIns="0" tIns="0" rIns="0" bIns="36000" rtlCol="0" anchor="b">
            <a:noAutofit/>
          </a:bodyPr>
          <a:p>
            <a:pPr lvl="0" algn="l">
              <a:buClrTx/>
              <a:buSzTx/>
              <a:buFontTx/>
            </a:pPr>
            <a:r>
              <a:rPr lang="en-US" altLang="zh-CN" b="1" dirty="0">
                <a:solidFill>
                  <a:schemeClr val="accent2"/>
                </a:solidFill>
                <a:latin typeface="+mn-ea"/>
                <a:cs typeface="+mn-ea"/>
                <a:sym typeface="+mn-ea"/>
              </a:rPr>
              <a:t>国家安全领域</a:t>
            </a:r>
            <a:r>
              <a:rPr lang="zh-CN" altLang="en-US" b="1" dirty="0">
                <a:solidFill>
                  <a:schemeClr val="accent2"/>
                </a:solidFill>
                <a:latin typeface="+mn-ea"/>
                <a:cs typeface="+mn-ea"/>
                <a:sym typeface="+mn-ea"/>
              </a:rPr>
              <a:t>方面</a:t>
            </a:r>
            <a:endParaRPr lang="zh-CN" altLang="en-US" b="1" dirty="0">
              <a:solidFill>
                <a:schemeClr val="accent2"/>
              </a:solidFill>
              <a:latin typeface="+mn-ea"/>
              <a:cs typeface="+mn-ea"/>
              <a:sym typeface="+mn-ea"/>
            </a:endParaRPr>
          </a:p>
        </p:txBody>
      </p:sp>
      <p:sp>
        <p:nvSpPr>
          <p:cNvPr id="27" name="任意多边形: 形状 26"/>
          <p:cNvSpPr/>
          <p:nvPr>
            <p:custDataLst>
              <p:tags r:id="rId7"/>
            </p:custDataLst>
          </p:nvPr>
        </p:nvSpPr>
        <p:spPr>
          <a:xfrm>
            <a:off x="376873" y="1590040"/>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224213" y="3371215"/>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2662238" y="1916430"/>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2662238" y="4825365"/>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376873" y="2587625"/>
            <a:ext cx="2169160"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spc="150" dirty="0">
                <a:solidFill>
                  <a:srgbClr val="FFFFFF"/>
                </a:solidFill>
                <a:latin typeface="+mn-ea"/>
                <a:cs typeface="+mn-ea"/>
                <a:sym typeface="+mn-ea"/>
              </a:rPr>
              <a:t>（一）</a:t>
            </a:r>
            <a:endParaRPr lang="zh-CN" altLang="en-US" sz="2400" b="1" spc="150" dirty="0">
              <a:solidFill>
                <a:srgbClr val="FFFFFF"/>
              </a:solidFill>
              <a:latin typeface="+mn-ea"/>
              <a:cs typeface="+mn-ea"/>
              <a:sym typeface="+mn-ea"/>
            </a:endParaRPr>
          </a:p>
          <a:p>
            <a:pPr algn="ctr">
              <a:spcBef>
                <a:spcPct val="0"/>
              </a:spcBef>
              <a:spcAft>
                <a:spcPct val="0"/>
              </a:spcAft>
            </a:pPr>
            <a:r>
              <a:rPr lang="zh-CN" altLang="en-US" sz="2400" b="1" spc="150" dirty="0">
                <a:solidFill>
                  <a:srgbClr val="FFFFFF"/>
                </a:solidFill>
                <a:latin typeface="+mn-ea"/>
                <a:cs typeface="+mn-ea"/>
                <a:sym typeface="+mn-ea"/>
              </a:rPr>
              <a:t>自主可控在人工智能领域的意义</a:t>
            </a:r>
            <a:endParaRPr lang="zh-CN" altLang="en-US" sz="2400" b="1" spc="150" dirty="0">
              <a:solidFill>
                <a:srgbClr val="FFFFFF"/>
              </a:solidFill>
              <a:latin typeface="+mn-ea"/>
              <a:cs typeface="+mn-ea"/>
              <a:sym typeface="+mn-ea"/>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一、人工智能与社会发展</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424045" y="5087620"/>
            <a:ext cx="636143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人工智能为教育带来全新体验，智能学习平台能根据学生学情精准推送个性化内容与习题，通过分析数据找出薄弱点并进行针对性辅导，有效提升学习成绩。</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423728" y="448627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教育领域的全新体验</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424045" y="1921510"/>
            <a:ext cx="6361430" cy="95313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solidFill>
                  <a:schemeClr val="tx1"/>
                </a:solidFill>
                <a:latin typeface="楷体" panose="02010609060101010101" charset="-122"/>
                <a:ea typeface="楷体" panose="02010609060101010101" charset="-122"/>
                <a:cs typeface="+mn-ea"/>
              </a:rPr>
              <a:t>社会新需求是AI发展的核心驱动力。为应对人口老龄化，智能养老机器人应运而生，辅助护理与健康监测；为解决交通拥堵，智能交通系统通过优化信号与预测流量，提升城市效率。</a:t>
            </a:r>
            <a:endParaRPr lang="zh-CN" altLang="en-US" sz="1600" dirty="0">
              <a:solidFill>
                <a:schemeClr val="tx1"/>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423728" y="131762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需求驱动发展</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424045" y="3499485"/>
            <a:ext cx="636143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人工智能深刻改变了人类的生产与生活方式。在生产端，智能工厂大幅提升效率与质量；在生活中，智能家居通过远程控制与语音交互，带来前所未有的便捷与舒适。</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423728" y="2901950"/>
            <a:ext cx="6208393" cy="580832"/>
          </a:xfrm>
          <a:prstGeom prst="rect">
            <a:avLst/>
          </a:prstGeom>
          <a:noFill/>
        </p:spPr>
        <p:txBody>
          <a:bodyPr wrap="square" lIns="0" tIns="0" rIns="0" bIns="36000" rtlCol="0" anchor="b">
            <a:noAutofit/>
          </a:bodyPr>
          <a:p>
            <a:pPr lvl="0" algn="l">
              <a:buClrTx/>
              <a:buSzTx/>
              <a:buFontTx/>
            </a:pPr>
            <a:r>
              <a:rPr lang="en-US" altLang="zh-CN" b="1" dirty="0">
                <a:solidFill>
                  <a:schemeClr val="accent2"/>
                </a:solidFill>
                <a:latin typeface="+mn-ea"/>
                <a:cs typeface="+mn-ea"/>
                <a:sym typeface="+mn-ea"/>
              </a:rPr>
              <a:t>AI</a:t>
            </a:r>
            <a:r>
              <a:rPr lang="zh-CN" altLang="en-US" b="1" dirty="0">
                <a:solidFill>
                  <a:schemeClr val="accent2"/>
                </a:solidFill>
                <a:latin typeface="+mn-ea"/>
                <a:cs typeface="+mn-ea"/>
                <a:sym typeface="+mn-ea"/>
              </a:rPr>
              <a:t>改变生活生产方式</a:t>
            </a:r>
            <a:endParaRPr lang="zh-CN" altLang="en-US" b="1" dirty="0">
              <a:solidFill>
                <a:schemeClr val="accent2"/>
              </a:solidFill>
              <a:latin typeface="+mn-ea"/>
              <a:cs typeface="+mn-ea"/>
              <a:sym typeface="+mn-ea"/>
            </a:endParaRPr>
          </a:p>
        </p:txBody>
      </p:sp>
      <p:sp>
        <p:nvSpPr>
          <p:cNvPr id="27" name="任意多边形: 形状 26"/>
          <p:cNvSpPr/>
          <p:nvPr>
            <p:custDataLst>
              <p:tags r:id="rId7"/>
            </p:custDataLst>
          </p:nvPr>
        </p:nvSpPr>
        <p:spPr>
          <a:xfrm>
            <a:off x="376873" y="1590040"/>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224213" y="3371215"/>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2662238" y="1916430"/>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2662238" y="4825365"/>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376873" y="2587625"/>
            <a:ext cx="2169160"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spc="150" dirty="0">
                <a:solidFill>
                  <a:srgbClr val="FFFFFF"/>
                </a:solidFill>
                <a:latin typeface="+mn-ea"/>
                <a:cs typeface="+mn-ea"/>
                <a:sym typeface="+mn-ea"/>
              </a:rPr>
              <a:t>（二）人工智能与人类社会的关系</a:t>
            </a:r>
            <a:endParaRPr lang="zh-CN" altLang="en-US" sz="2400" b="1" spc="150" dirty="0">
              <a:solidFill>
                <a:srgbClr val="FFFFFF"/>
              </a:solidFill>
              <a:latin typeface="+mn-ea"/>
              <a:cs typeface="+mn-ea"/>
              <a:sym typeface="+mn-ea"/>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一、人工智能与社会发展</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424045" y="5087620"/>
            <a:ext cx="636143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人工智能与物联网、大数据等技术深度融合是重要发展方向。以智慧城市为例，通过部署传感器收集数据，并利用AI进行分析处理，实现了智能交通、安防、环保等功能，显著提升了城市管理效率和居民生活质量。</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423728" y="448627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技术融合，智创未来</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424045" y="1921510"/>
            <a:ext cx="6361430" cy="95313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solidFill>
                  <a:schemeClr val="tx1"/>
                </a:solidFill>
                <a:latin typeface="楷体" panose="02010609060101010101" charset="-122"/>
                <a:ea typeface="楷体" panose="02010609060101010101" charset="-122"/>
                <a:cs typeface="+mn-ea"/>
              </a:rPr>
              <a:t>创新是AI发展的核心动力。以深度学习为例，科学家借鉴人脑结构突破传统算法，并通过改进CNN、RNN等网络架构，推动了图像、语音等领域的跨越式发展。</a:t>
            </a:r>
            <a:endParaRPr lang="zh-CN" altLang="en-US" sz="1600" dirty="0">
              <a:solidFill>
                <a:schemeClr val="tx1"/>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423728" y="131762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创新创造，驱动发展</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423728" y="3499485"/>
            <a:ext cx="6208395"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人工智能助力农业精准化：利用无人机监测田间数据，实现智能施肥施药，从而提高农作物产量与质量，驱动产业升级。</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423728" y="2901950"/>
            <a:ext cx="6208393" cy="580832"/>
          </a:xfrm>
          <a:prstGeom prst="rect">
            <a:avLst/>
          </a:prstGeom>
          <a:noFill/>
        </p:spPr>
        <p:txBody>
          <a:bodyPr wrap="square" lIns="0" tIns="0" rIns="0" bIns="36000" rtlCol="0" anchor="b">
            <a:noAutofit/>
          </a:bodyPr>
          <a:p>
            <a:pPr lvl="0" algn="l">
              <a:buClrTx/>
              <a:buSzTx/>
              <a:buFontTx/>
            </a:pPr>
            <a:r>
              <a:rPr b="1" dirty="0">
                <a:solidFill>
                  <a:schemeClr val="accent2"/>
                </a:solidFill>
                <a:latin typeface="+mn-ea"/>
                <a:cs typeface="+mn-ea"/>
                <a:sym typeface="+mn-ea"/>
              </a:rPr>
              <a:t>智能农业，精准增效</a:t>
            </a:r>
            <a:endParaRPr b="1" dirty="0">
              <a:solidFill>
                <a:schemeClr val="accent2"/>
              </a:solidFill>
              <a:latin typeface="+mn-ea"/>
              <a:cs typeface="+mn-ea"/>
              <a:sym typeface="+mn-ea"/>
            </a:endParaRPr>
          </a:p>
        </p:txBody>
      </p:sp>
      <p:sp>
        <p:nvSpPr>
          <p:cNvPr id="27" name="任意多边形: 形状 26"/>
          <p:cNvSpPr/>
          <p:nvPr>
            <p:custDataLst>
              <p:tags r:id="rId7"/>
            </p:custDataLst>
          </p:nvPr>
        </p:nvSpPr>
        <p:spPr>
          <a:xfrm>
            <a:off x="376873" y="1590040"/>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224213" y="3371215"/>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2662238" y="1916430"/>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2662238" y="4825365"/>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376873" y="2587625"/>
            <a:ext cx="2169160"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（三）创新创造是人工智能发展的核心驱动力</a:t>
            </a:r>
            <a:endParaRPr lang="zh-CN" altLang="en-US" sz="2000" b="1" spc="150" dirty="0">
              <a:solidFill>
                <a:srgbClr val="FFFFFF"/>
              </a:solidFill>
              <a:latin typeface="+mn-ea"/>
              <a:cs typeface="+mn-ea"/>
              <a:sym typeface="+mn-ea"/>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一、人工智能与社会发展</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424045" y="5087620"/>
            <a:ext cx="636143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人工智能是太空探索的关键助力：它能使火星探测器智能规划路线，并未来管理太空基地生命维持系统，大幅提高任务自主性和安全系数。</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423728" y="448627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太空领域</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424045" y="1921510"/>
            <a:ext cx="6361430" cy="95313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solidFill>
                  <a:schemeClr val="tx1"/>
                </a:solidFill>
                <a:latin typeface="楷体" panose="02010609060101010101" charset="-122"/>
                <a:ea typeface="楷体" panose="02010609060101010101" charset="-122"/>
                <a:cs typeface="+mn-ea"/>
              </a:rPr>
              <a:t>未来，AI在医疗领域作用关键。它能通过分析数据实现精准诊断与早期筛查，并加速药物研发，从而挽救生命并降低成本。</a:t>
            </a:r>
            <a:endParaRPr lang="zh-CN" altLang="en-US" sz="1600" dirty="0">
              <a:solidFill>
                <a:schemeClr val="tx1"/>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423728" y="1317625"/>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医疗领域</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424045" y="3499485"/>
            <a:ext cx="6369050" cy="95313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solidFill>
                  <a:schemeClr val="tx1"/>
                </a:solidFill>
                <a:latin typeface="楷体" panose="02010609060101010101" charset="-122"/>
                <a:ea typeface="楷体" panose="02010609060101010101" charset="-122"/>
                <a:cs typeface="+mn-ea"/>
                <a:sym typeface="+mn-ea"/>
              </a:rPr>
              <a:t>在环保领域，人工智能通过分析卫星与传感器数据，能实时监测森林砍伐、海洋污染等问题，并预测变化趋势，为科学决策提供关键依据。</a:t>
            </a:r>
            <a:endParaRPr lang="zh-CN" altLang="en-US" sz="1600" dirty="0">
              <a:solidFill>
                <a:schemeClr val="tx1"/>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423728" y="2901950"/>
            <a:ext cx="6208393" cy="580832"/>
          </a:xfrm>
          <a:prstGeom prst="rect">
            <a:avLst/>
          </a:prstGeom>
          <a:noFill/>
        </p:spPr>
        <p:txBody>
          <a:bodyPr wrap="square" lIns="0" tIns="0" rIns="0" bIns="36000" rtlCol="0" anchor="b">
            <a:noAutofit/>
          </a:bodyPr>
          <a:p>
            <a:pPr lvl="0" algn="l">
              <a:buClrTx/>
              <a:buSzTx/>
              <a:buFontTx/>
            </a:pPr>
            <a:r>
              <a:rPr lang="zh-CN" b="1" dirty="0">
                <a:solidFill>
                  <a:schemeClr val="accent2"/>
                </a:solidFill>
                <a:latin typeface="+mn-ea"/>
                <a:cs typeface="+mn-ea"/>
                <a:sym typeface="+mn-ea"/>
              </a:rPr>
              <a:t>环保领域</a:t>
            </a:r>
            <a:endParaRPr lang="zh-CN" b="1" dirty="0">
              <a:solidFill>
                <a:schemeClr val="accent2"/>
              </a:solidFill>
              <a:latin typeface="+mn-ea"/>
              <a:cs typeface="+mn-ea"/>
              <a:sym typeface="+mn-ea"/>
            </a:endParaRPr>
          </a:p>
        </p:txBody>
      </p:sp>
      <p:sp>
        <p:nvSpPr>
          <p:cNvPr id="27" name="任意多边形: 形状 26"/>
          <p:cNvSpPr/>
          <p:nvPr>
            <p:custDataLst>
              <p:tags r:id="rId7"/>
            </p:custDataLst>
          </p:nvPr>
        </p:nvSpPr>
        <p:spPr>
          <a:xfrm>
            <a:off x="376873" y="1590040"/>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224213" y="3371215"/>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2662238" y="1916430"/>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2662238" y="4825365"/>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377190" y="2587625"/>
            <a:ext cx="2256155"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sz="2000" b="1" spc="150" dirty="0">
                <a:solidFill>
                  <a:srgbClr val="FFFFFF"/>
                </a:solidFill>
                <a:latin typeface="+mn-ea"/>
                <a:cs typeface="+mn-ea"/>
                <a:sym typeface="+mn-ea"/>
              </a:rPr>
              <a:t>（四）</a:t>
            </a:r>
            <a:endParaRPr sz="2000" b="1" spc="150" dirty="0">
              <a:solidFill>
                <a:srgbClr val="FFFFFF"/>
              </a:solidFill>
              <a:latin typeface="+mn-ea"/>
              <a:cs typeface="+mn-ea"/>
              <a:sym typeface="+mn-ea"/>
            </a:endParaRPr>
          </a:p>
          <a:p>
            <a:pPr algn="ctr">
              <a:spcBef>
                <a:spcPct val="0"/>
              </a:spcBef>
              <a:spcAft>
                <a:spcPct val="0"/>
              </a:spcAft>
            </a:pPr>
            <a:r>
              <a:rPr sz="2000" b="1" spc="150" dirty="0">
                <a:solidFill>
                  <a:srgbClr val="FFFFFF"/>
                </a:solidFill>
                <a:latin typeface="+mn-ea"/>
                <a:cs typeface="+mn-ea"/>
                <a:sym typeface="+mn-ea"/>
              </a:rPr>
              <a:t>人工智能对人类社会未来发展的巨大价值</a:t>
            </a:r>
            <a:endParaRPr sz="2000" b="1" spc="150" dirty="0">
              <a:solidFill>
                <a:srgbClr val="FFFFFF"/>
              </a:solidFill>
              <a:latin typeface="+mn-ea"/>
              <a:cs typeface="+mn-ea"/>
              <a:sym typeface="+mn-ea"/>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一、人工智能与社会发展</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6"/>
          <p:cNvSpPr/>
          <p:nvPr>
            <p:custDataLst>
              <p:tags r:id="rId1"/>
            </p:custDataLst>
          </p:nvPr>
        </p:nvSpPr>
        <p:spPr>
          <a:xfrm>
            <a:off x="123825" y="2566670"/>
            <a:ext cx="3333115" cy="3270885"/>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latin typeface="+mn-ea"/>
            </a:endParaRPr>
          </a:p>
        </p:txBody>
      </p:sp>
      <p:sp>
        <p:nvSpPr>
          <p:cNvPr id="14" name="对象1"/>
          <p:cNvSpPr/>
          <p:nvPr>
            <p:custDataLst>
              <p:tags r:id="rId2"/>
            </p:custDataLst>
          </p:nvPr>
        </p:nvSpPr>
        <p:spPr>
          <a:xfrm>
            <a:off x="3847465" y="3564255"/>
            <a:ext cx="7112635" cy="11557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gn="just">
              <a:lnSpc>
                <a:spcPct val="150000"/>
              </a:lnSpc>
              <a:spcBef>
                <a:spcPct val="0"/>
              </a:spcBef>
              <a:spcAft>
                <a:spcPct val="0"/>
              </a:spcAft>
            </a:pPr>
            <a:r>
              <a:rPr lang="zh-CN" altLang="en-US"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服务业</a:t>
            </a:r>
            <a:r>
              <a:rPr lang="en-US" altLang="zh-CN"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智能客服冲击服务业：阿里“店小蜜”日处理咨询500万次，京东因此年省2.3亿，各行业超80%常规咨询被分流，人工岗位缩减。</a:t>
            </a:r>
            <a:endPar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对象2"/>
          <p:cNvSpPr/>
          <p:nvPr>
            <p:custDataLst>
              <p:tags r:id="rId3"/>
            </p:custDataLst>
          </p:nvPr>
        </p:nvSpPr>
        <p:spPr>
          <a:xfrm>
            <a:off x="2653665" y="2267585"/>
            <a:ext cx="8306435" cy="11449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gn="just">
              <a:lnSpc>
                <a:spcPct val="130000"/>
              </a:lnSpc>
              <a:spcBef>
                <a:spcPct val="0"/>
              </a:spcBef>
              <a:spcAft>
                <a:spcPct val="0"/>
              </a:spcAft>
            </a:pP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制造业</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东莞制造业智能化转型阵痛明显。如华为基地用工从600人减至40人，全省因此减少超32万个基础岗位，但精度与良率大幅提升。</a:t>
            </a:r>
            <a:endPar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8" name="对象3"/>
          <p:cNvSpPr/>
          <p:nvPr>
            <p:custDataLst>
              <p:tags r:id="rId4"/>
            </p:custDataLst>
          </p:nvPr>
        </p:nvSpPr>
        <p:spPr>
          <a:xfrm>
            <a:off x="2640965" y="4871720"/>
            <a:ext cx="8319135" cy="11557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gn="just">
              <a:lnSpc>
                <a:spcPct val="150000"/>
              </a:lnSpc>
              <a:spcBef>
                <a:spcPct val="0"/>
              </a:spcBef>
              <a:spcAft>
                <a:spcPct val="0"/>
              </a:spcAft>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新职业的崛起与传统岗位流失：</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人工智能时代新职业崛起，算法工程师等高薪岗位人才缺口大；但传统岗位流失严重，大龄劳动者因技能学历门槛难以转型，结构性矛盾突出。</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对象5"/>
          <p:cNvSpPr/>
          <p:nvPr>
            <p:custDataLst>
              <p:tags r:id="rId5"/>
            </p:custDataLst>
          </p:nvPr>
        </p:nvSpPr>
        <p:spPr>
          <a:xfrm>
            <a:off x="2630582" y="1924312"/>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(1)</a:t>
            </a:r>
            <a:endParaRPr lang="en-US" altLang="zh-CN" sz="2400" b="1">
              <a:solidFill>
                <a:srgbClr val="FFFFFF"/>
              </a:solidFill>
              <a:latin typeface="+mn-ea"/>
              <a:cs typeface="+mn-ea"/>
              <a:sym typeface="+mn-ea"/>
            </a:endParaRPr>
          </a:p>
        </p:txBody>
      </p:sp>
      <p:sp>
        <p:nvSpPr>
          <p:cNvPr id="7" name="对象6"/>
          <p:cNvSpPr/>
          <p:nvPr>
            <p:custDataLst>
              <p:tags r:id="rId6"/>
            </p:custDataLst>
          </p:nvPr>
        </p:nvSpPr>
        <p:spPr>
          <a:xfrm>
            <a:off x="3667726" y="3783465"/>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(2)</a:t>
            </a:r>
            <a:endParaRPr lang="en-US" altLang="zh-CN" sz="2400" b="1">
              <a:solidFill>
                <a:srgbClr val="FFFFFF"/>
              </a:solidFill>
              <a:latin typeface="+mn-ea"/>
              <a:cs typeface="+mn-ea"/>
              <a:sym typeface="+mn-ea"/>
            </a:endParaRPr>
          </a:p>
        </p:txBody>
      </p:sp>
      <p:sp>
        <p:nvSpPr>
          <p:cNvPr id="9" name="对象7"/>
          <p:cNvSpPr/>
          <p:nvPr>
            <p:custDataLst>
              <p:tags r:id="rId7"/>
            </p:custDataLst>
          </p:nvPr>
        </p:nvSpPr>
        <p:spPr>
          <a:xfrm>
            <a:off x="2630582" y="5637478"/>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7" name="对象12"/>
          <p:cNvSpPr>
            <a:spLocks noChangeAspect="1"/>
          </p:cNvSpPr>
          <p:nvPr>
            <p:custDataLst>
              <p:tags r:id="rId8"/>
            </p:custDataLst>
          </p:nvPr>
        </p:nvSpPr>
        <p:spPr>
          <a:xfrm>
            <a:off x="429895" y="2963545"/>
            <a:ext cx="2721610" cy="2673985"/>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产业变革下的生存博弈</a:t>
            </a:r>
            <a:endParaRPr lang="zh-CN" altLang="en-US" sz="2700" b="1">
              <a:solidFill>
                <a:schemeClr val="accent1"/>
              </a:solidFill>
              <a:latin typeface="+mn-ea"/>
              <a:cs typeface="+mn-ea"/>
              <a:sym typeface="+mn-ea"/>
            </a:endParaRPr>
          </a:p>
        </p:txBody>
      </p:sp>
      <p:sp>
        <p:nvSpPr>
          <p:cNvPr id="6" name="文本框 5"/>
          <p:cNvSpPr txBox="1"/>
          <p:nvPr/>
        </p:nvSpPr>
        <p:spPr>
          <a:xfrm>
            <a:off x="1282815" y="390453"/>
            <a:ext cx="68757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二、人工智能技术失控带来的安全问题</a:t>
            </a:r>
            <a:endParaRPr sz="2800" b="1" spc="300" dirty="0">
              <a:latin typeface="微软雅黑" panose="020B0503020204020204" charset="-122"/>
              <a:ea typeface="微软雅黑" panose="020B0503020204020204" charset="-122"/>
              <a:cs typeface="+mn-ea"/>
              <a:sym typeface="+mn-lt"/>
            </a:endParaRPr>
          </a:p>
        </p:txBody>
      </p:sp>
      <p:sp>
        <p:nvSpPr>
          <p:cNvPr id="34" name="文本框 33"/>
          <p:cNvSpPr txBox="1"/>
          <p:nvPr/>
        </p:nvSpPr>
        <p:spPr>
          <a:xfrm>
            <a:off x="1282700" y="1061085"/>
            <a:ext cx="6875145" cy="460375"/>
          </a:xfrm>
          <a:prstGeom prst="rect">
            <a:avLst/>
          </a:prstGeom>
          <a:noFill/>
        </p:spPr>
        <p:txBody>
          <a:bodyPr wrap="square" rtlCol="0" anchor="t">
            <a:spAutoFit/>
          </a:bodyPr>
          <a:p>
            <a:r>
              <a:rPr lang="zh-CN" altLang="en-US" sz="2400">
                <a:solidFill>
                  <a:srgbClr val="0C5DE1"/>
                </a:solidFill>
                <a:latin typeface="微软雅黑" panose="020B0503020204020204" charset="-122"/>
                <a:ea typeface="微软雅黑" panose="020B0503020204020204" charset="-122"/>
              </a:rPr>
              <a:t>（一）就业结构变化：产业变革下的生存博弈</a:t>
            </a:r>
            <a:endParaRPr lang="zh-CN" altLang="en-US" sz="2400">
              <a:solidFill>
                <a:srgbClr val="0C5DE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6"/>
          <p:cNvSpPr/>
          <p:nvPr>
            <p:custDataLst>
              <p:tags r:id="rId1"/>
            </p:custDataLst>
          </p:nvPr>
        </p:nvSpPr>
        <p:spPr>
          <a:xfrm>
            <a:off x="123825" y="2566670"/>
            <a:ext cx="3333115" cy="3270885"/>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latin typeface="+mn-ea"/>
            </a:endParaRPr>
          </a:p>
        </p:txBody>
      </p:sp>
      <p:sp>
        <p:nvSpPr>
          <p:cNvPr id="14" name="对象1"/>
          <p:cNvSpPr/>
          <p:nvPr>
            <p:custDataLst>
              <p:tags r:id="rId2"/>
            </p:custDataLst>
          </p:nvPr>
        </p:nvSpPr>
        <p:spPr>
          <a:xfrm>
            <a:off x="3847465" y="3564255"/>
            <a:ext cx="7112635" cy="11557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gn="just">
              <a:lnSpc>
                <a:spcPct val="150000"/>
              </a:lnSpc>
              <a:spcBef>
                <a:spcPct val="0"/>
              </a:spcBef>
              <a:spcAft>
                <a:spcPct val="0"/>
              </a:spcAft>
            </a:pPr>
            <a:r>
              <a:rPr lang="zh-CN" altLang="en-US"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企业数据滥用行为屡禁不止</a:t>
            </a:r>
            <a:r>
              <a:rPr lang="en-US" altLang="zh-CN"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简历数据在平台被倒卖，每条售价0.5-2元；超六成APP违规收集信息，如天气应用强索通讯录，数据最终流向精准营销。</a:t>
            </a:r>
            <a:endPar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对象2"/>
          <p:cNvSpPr/>
          <p:nvPr>
            <p:custDataLst>
              <p:tags r:id="rId3"/>
            </p:custDataLst>
          </p:nvPr>
        </p:nvSpPr>
        <p:spPr>
          <a:xfrm>
            <a:off x="2653665" y="2267585"/>
            <a:ext cx="8306435" cy="11449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gn="just">
              <a:lnSpc>
                <a:spcPct val="130000"/>
              </a:lnSpc>
              <a:spcBef>
                <a:spcPct val="0"/>
              </a:spcBef>
              <a:spcAft>
                <a:spcPct val="0"/>
              </a:spcAft>
            </a:pP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数据泄露事件正在演变为全球性危机</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数据泄露已成全球危机。Facebook事件曾影响美英政局致市值暴跌；国内酒店信息泄露致十万用户遭诈骗，危害巨大。</a:t>
            </a:r>
            <a:endPar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8" name="对象3"/>
          <p:cNvSpPr/>
          <p:nvPr>
            <p:custDataLst>
              <p:tags r:id="rId4"/>
            </p:custDataLst>
          </p:nvPr>
        </p:nvSpPr>
        <p:spPr>
          <a:xfrm>
            <a:off x="2640965" y="4871720"/>
            <a:ext cx="8319135" cy="11557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gn="just">
              <a:lnSpc>
                <a:spcPct val="150000"/>
              </a:lnSpc>
              <a:spcBef>
                <a:spcPct val="0"/>
              </a:spcBef>
              <a:spcAft>
                <a:spcPct val="0"/>
              </a:spcAft>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数据安全漏洞正在侵蚀数字经济根基：</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欧盟GDPR对数据违规施以重罚（如罚谷歌5.7亿），而监管薄弱地区因用户隐私担忧，其服务渗透率显著低于全球水平。</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对象5"/>
          <p:cNvSpPr/>
          <p:nvPr>
            <p:custDataLst>
              <p:tags r:id="rId5"/>
            </p:custDataLst>
          </p:nvPr>
        </p:nvSpPr>
        <p:spPr>
          <a:xfrm>
            <a:off x="2630582" y="1924312"/>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(1)</a:t>
            </a:r>
            <a:endParaRPr lang="en-US" altLang="zh-CN" sz="2400" b="1">
              <a:solidFill>
                <a:srgbClr val="FFFFFF"/>
              </a:solidFill>
              <a:latin typeface="+mn-ea"/>
              <a:cs typeface="+mn-ea"/>
              <a:sym typeface="+mn-ea"/>
            </a:endParaRPr>
          </a:p>
        </p:txBody>
      </p:sp>
      <p:sp>
        <p:nvSpPr>
          <p:cNvPr id="7" name="对象6"/>
          <p:cNvSpPr/>
          <p:nvPr>
            <p:custDataLst>
              <p:tags r:id="rId6"/>
            </p:custDataLst>
          </p:nvPr>
        </p:nvSpPr>
        <p:spPr>
          <a:xfrm>
            <a:off x="3667726" y="3783465"/>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(2)</a:t>
            </a:r>
            <a:endParaRPr lang="en-US" altLang="zh-CN" sz="2400" b="1">
              <a:solidFill>
                <a:srgbClr val="FFFFFF"/>
              </a:solidFill>
              <a:latin typeface="+mn-ea"/>
              <a:cs typeface="+mn-ea"/>
              <a:sym typeface="+mn-ea"/>
            </a:endParaRPr>
          </a:p>
        </p:txBody>
      </p:sp>
      <p:sp>
        <p:nvSpPr>
          <p:cNvPr id="9" name="对象7"/>
          <p:cNvSpPr/>
          <p:nvPr>
            <p:custDataLst>
              <p:tags r:id="rId7"/>
            </p:custDataLst>
          </p:nvPr>
        </p:nvSpPr>
        <p:spPr>
          <a:xfrm>
            <a:off x="2630582" y="5637478"/>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7" name="对象12"/>
          <p:cNvSpPr>
            <a:spLocks noChangeAspect="1"/>
          </p:cNvSpPr>
          <p:nvPr>
            <p:custDataLst>
              <p:tags r:id="rId8"/>
            </p:custDataLst>
          </p:nvPr>
        </p:nvSpPr>
        <p:spPr>
          <a:xfrm>
            <a:off x="429895" y="2963545"/>
            <a:ext cx="2721610" cy="2673985"/>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数字时代的信任崩塌</a:t>
            </a:r>
            <a:endParaRPr lang="zh-CN" altLang="en-US" sz="2700" b="1">
              <a:solidFill>
                <a:schemeClr val="accent1"/>
              </a:solidFill>
              <a:latin typeface="+mn-ea"/>
              <a:cs typeface="+mn-ea"/>
              <a:sym typeface="+mn-ea"/>
            </a:endParaRPr>
          </a:p>
        </p:txBody>
      </p:sp>
      <p:sp>
        <p:nvSpPr>
          <p:cNvPr id="6" name="文本框 5"/>
          <p:cNvSpPr txBox="1"/>
          <p:nvPr/>
        </p:nvSpPr>
        <p:spPr>
          <a:xfrm>
            <a:off x="1282815" y="390453"/>
            <a:ext cx="68757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二、人工智能技术失控带来的安全问题</a:t>
            </a:r>
            <a:endParaRPr sz="2800" b="1" spc="300" dirty="0">
              <a:latin typeface="微软雅黑" panose="020B0503020204020204" charset="-122"/>
              <a:ea typeface="微软雅黑" panose="020B0503020204020204" charset="-122"/>
              <a:cs typeface="+mn-ea"/>
              <a:sym typeface="+mn-lt"/>
            </a:endParaRPr>
          </a:p>
        </p:txBody>
      </p:sp>
      <p:sp>
        <p:nvSpPr>
          <p:cNvPr id="34" name="文本框 33"/>
          <p:cNvSpPr txBox="1"/>
          <p:nvPr/>
        </p:nvSpPr>
        <p:spPr>
          <a:xfrm>
            <a:off x="1282700" y="1061085"/>
            <a:ext cx="7148195" cy="460375"/>
          </a:xfrm>
          <a:prstGeom prst="rect">
            <a:avLst/>
          </a:prstGeom>
          <a:noFill/>
        </p:spPr>
        <p:txBody>
          <a:bodyPr wrap="square" rtlCol="0" anchor="t">
            <a:spAutoFit/>
          </a:bodyPr>
          <a:p>
            <a:r>
              <a:rPr lang="zh-CN" altLang="en-US" sz="2400">
                <a:solidFill>
                  <a:srgbClr val="0C5DE1"/>
                </a:solidFill>
                <a:latin typeface="微软雅黑" panose="020B0503020204020204" charset="-122"/>
                <a:ea typeface="微软雅黑" panose="020B0503020204020204" charset="-122"/>
              </a:rPr>
              <a:t>（二）隐私泄露与数据滥用：数字时代的信任崩塌</a:t>
            </a:r>
            <a:endParaRPr lang="zh-CN" altLang="en-US" sz="2400">
              <a:solidFill>
                <a:srgbClr val="0C5DE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582738" y="6314350"/>
            <a:ext cx="9001125" cy="0"/>
          </a:xfrm>
          <a:prstGeom prst="line">
            <a:avLst/>
          </a:prstGeom>
          <a:ln>
            <a:solidFill>
              <a:srgbClr val="FFFFFF">
                <a:alpha val="62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3000" y="976329"/>
            <a:ext cx="2286000" cy="1107996"/>
          </a:xfrm>
          <a:prstGeom prst="rect">
            <a:avLst/>
          </a:prstGeom>
          <a:noFill/>
        </p:spPr>
        <p:txBody>
          <a:bodyPr wrap="square" rtlCol="0">
            <a:spAutoFit/>
          </a:bodyPr>
          <a:lstStyle/>
          <a:p>
            <a:pPr algn="ctr"/>
            <a:r>
              <a:rPr lang="zh-CN" altLang="en-US" sz="6600" dirty="0">
                <a:solidFill>
                  <a:srgbClr val="654BFF"/>
                </a:solidFill>
                <a:latin typeface="思源宋体 CN Heavy" panose="02020900000000000000" pitchFamily="18" charset="-122"/>
                <a:ea typeface="思源宋体 CN Heavy" panose="02020900000000000000" pitchFamily="18" charset="-122"/>
              </a:rPr>
              <a:t>目 录</a:t>
            </a:r>
            <a:endParaRPr lang="zh-CN" altLang="en-US" sz="6000" dirty="0">
              <a:solidFill>
                <a:srgbClr val="654BFF"/>
              </a:solidFill>
              <a:latin typeface="思源宋体 CN Heavy" panose="02020900000000000000" pitchFamily="18" charset="-122"/>
              <a:ea typeface="思源宋体 CN Heavy" panose="02020900000000000000" pitchFamily="18" charset="-122"/>
            </a:endParaRPr>
          </a:p>
        </p:txBody>
      </p:sp>
      <p:grpSp>
        <p:nvGrpSpPr>
          <p:cNvPr id="8" name="组合 7"/>
          <p:cNvGrpSpPr/>
          <p:nvPr/>
        </p:nvGrpSpPr>
        <p:grpSpPr>
          <a:xfrm>
            <a:off x="9882588" y="6216048"/>
            <a:ext cx="1600200" cy="212930"/>
            <a:chOff x="4787900" y="5892800"/>
            <a:chExt cx="3149600" cy="419100"/>
          </a:xfrm>
          <a:solidFill>
            <a:schemeClr val="bg1"/>
          </a:solidFill>
        </p:grpSpPr>
        <p:sp>
          <p:nvSpPr>
            <p:cNvPr id="9" name="箭头: V 形 8"/>
            <p:cNvSpPr/>
            <p:nvPr/>
          </p:nvSpPr>
          <p:spPr>
            <a:xfrm>
              <a:off x="47879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0" name="箭头: V 形 9"/>
            <p:cNvSpPr/>
            <p:nvPr/>
          </p:nvSpPr>
          <p:spPr>
            <a:xfrm>
              <a:off x="53340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1" name="箭头: V 形 10"/>
            <p:cNvSpPr/>
            <p:nvPr/>
          </p:nvSpPr>
          <p:spPr>
            <a:xfrm>
              <a:off x="58801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2" name="箭头: V 形 11"/>
            <p:cNvSpPr/>
            <p:nvPr/>
          </p:nvSpPr>
          <p:spPr>
            <a:xfrm>
              <a:off x="64262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3" name="箭头: V 形 12"/>
            <p:cNvSpPr/>
            <p:nvPr/>
          </p:nvSpPr>
          <p:spPr>
            <a:xfrm>
              <a:off x="69723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4" name="箭头: V 形 13"/>
            <p:cNvSpPr/>
            <p:nvPr/>
          </p:nvSpPr>
          <p:spPr>
            <a:xfrm>
              <a:off x="75184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grpSp>
      <p:sp>
        <p:nvSpPr>
          <p:cNvPr id="27" name="Freeform 6"/>
          <p:cNvSpPr/>
          <p:nvPr/>
        </p:nvSpPr>
        <p:spPr bwMode="auto">
          <a:xfrm>
            <a:off x="0" y="5974883"/>
            <a:ext cx="1764890" cy="883117"/>
          </a:xfrm>
          <a:custGeom>
            <a:avLst/>
            <a:gdLst>
              <a:gd name="T0" fmla="*/ 0 w 553"/>
              <a:gd name="T1" fmla="*/ 277 h 277"/>
              <a:gd name="T2" fmla="*/ 276 w 553"/>
              <a:gd name="T3" fmla="*/ 0 h 277"/>
              <a:gd name="T4" fmla="*/ 553 w 553"/>
              <a:gd name="T5" fmla="*/ 277 h 277"/>
            </a:gdLst>
            <a:ahLst/>
            <a:cxnLst>
              <a:cxn ang="0">
                <a:pos x="T0" y="T1"/>
              </a:cxn>
              <a:cxn ang="0">
                <a:pos x="T2" y="T3"/>
              </a:cxn>
              <a:cxn ang="0">
                <a:pos x="T4" y="T5"/>
              </a:cxn>
            </a:cxnLst>
            <a:rect l="0" t="0" r="r" b="b"/>
            <a:pathLst>
              <a:path w="553" h="277">
                <a:moveTo>
                  <a:pt x="0" y="277"/>
                </a:moveTo>
                <a:cubicBezTo>
                  <a:pt x="0" y="124"/>
                  <a:pt x="124" y="0"/>
                  <a:pt x="276" y="0"/>
                </a:cubicBezTo>
                <a:cubicBezTo>
                  <a:pt x="429" y="0"/>
                  <a:pt x="553" y="124"/>
                  <a:pt x="553" y="277"/>
                </a:cubicBezTo>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思源黑体 CN Medium" panose="020B0600000000000000" pitchFamily="34" charset="-122"/>
              <a:ea typeface="思源黑体 CN Medium" panose="020B0600000000000000" pitchFamily="34" charset="-122"/>
            </a:endParaRPr>
          </a:p>
        </p:txBody>
      </p:sp>
      <p:sp>
        <p:nvSpPr>
          <p:cNvPr id="28" name="任意多边形: 形状 27"/>
          <p:cNvSpPr/>
          <p:nvPr/>
        </p:nvSpPr>
        <p:spPr>
          <a:xfrm rot="5400000">
            <a:off x="10436170" y="-98480"/>
            <a:ext cx="1657350" cy="1854310"/>
          </a:xfrm>
          <a:custGeom>
            <a:avLst/>
            <a:gdLst>
              <a:gd name="connsiteX0" fmla="*/ 0 w 1750772"/>
              <a:gd name="connsiteY0" fmla="*/ 0 h 1958834"/>
              <a:gd name="connsiteX1" fmla="*/ 1750772 w 1750772"/>
              <a:gd name="connsiteY1" fmla="*/ 0 h 1958834"/>
              <a:gd name="connsiteX2" fmla="*/ 1742797 w 1750772"/>
              <a:gd name="connsiteY2" fmla="*/ 166251 h 1958834"/>
              <a:gd name="connsiteX3" fmla="*/ 120992 w 1750772"/>
              <a:gd name="connsiteY3" fmla="*/ 1951812 h 1958834"/>
              <a:gd name="connsiteX4" fmla="*/ 0 w 1750772"/>
              <a:gd name="connsiteY4" fmla="*/ 1958834 h 1958834"/>
              <a:gd name="connsiteX5" fmla="*/ 0 w 1750772"/>
              <a:gd name="connsiteY5" fmla="*/ 0 h 195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0772" h="1958834">
                <a:moveTo>
                  <a:pt x="0" y="0"/>
                </a:moveTo>
                <a:lnTo>
                  <a:pt x="1750772" y="0"/>
                </a:lnTo>
                <a:lnTo>
                  <a:pt x="1742797" y="166251"/>
                </a:lnTo>
                <a:cubicBezTo>
                  <a:pt x="1652151" y="1106985"/>
                  <a:pt x="944845" y="1856110"/>
                  <a:pt x="120992" y="1951812"/>
                </a:cubicBezTo>
                <a:lnTo>
                  <a:pt x="0" y="1958834"/>
                </a:lnTo>
                <a:lnTo>
                  <a:pt x="0" y="0"/>
                </a:ln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思源黑体 CN Medium" panose="020B0600000000000000" pitchFamily="34" charset="-122"/>
              <a:ea typeface="思源黑体 CN Medium" panose="020B0600000000000000" pitchFamily="34" charset="-122"/>
            </a:endParaRPr>
          </a:p>
        </p:txBody>
      </p:sp>
      <p:sp>
        <p:nvSpPr>
          <p:cNvPr id="25" name="椭圆 24"/>
          <p:cNvSpPr/>
          <p:nvPr>
            <p:custDataLst>
              <p:tags r:id="rId1"/>
            </p:custDataLst>
          </p:nvPr>
        </p:nvSpPr>
        <p:spPr>
          <a:xfrm>
            <a:off x="1776730" y="2424430"/>
            <a:ext cx="683895" cy="683895"/>
          </a:xfrm>
          <a:prstGeom prst="ellipse">
            <a:avLst/>
          </a:prstGeom>
          <a:solidFill>
            <a:srgbClr val="654BFF"/>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 numCol="1" spcCol="0" rtlCol="0" fromWordArt="0" anchor="ctr" anchorCtr="0" forceAA="0" compatLnSpc="1">
            <a:noAutofit/>
          </a:bodyPr>
          <a:lstStyle/>
          <a:p>
            <a:pPr algn="ctr">
              <a:lnSpc>
                <a:spcPct val="125000"/>
              </a:lnSpc>
              <a:spcBef>
                <a:spcPts val="100"/>
              </a:spcBef>
              <a:spcAft>
                <a:spcPts val="100"/>
              </a:spcAft>
            </a:pPr>
            <a:r>
              <a:rPr lang="en-US" altLang="zh-CN" sz="2400" dirty="0">
                <a:solidFill>
                  <a:schemeClr val="bg1"/>
                </a:solidFill>
                <a:latin typeface="思源黑体 CN Medium" panose="020B0600000000000000" pitchFamily="34" charset="-122"/>
                <a:ea typeface="思源黑体 CN Medium" panose="020B0600000000000000" pitchFamily="34" charset="-122"/>
              </a:rPr>
              <a:t>01</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文本框 25"/>
          <p:cNvSpPr txBox="1"/>
          <p:nvPr>
            <p:custDataLst>
              <p:tags r:id="rId2"/>
            </p:custDataLst>
          </p:nvPr>
        </p:nvSpPr>
        <p:spPr>
          <a:xfrm>
            <a:off x="2585720" y="2466340"/>
            <a:ext cx="6207125" cy="583565"/>
          </a:xfrm>
          <a:prstGeom prst="rect">
            <a:avLst/>
          </a:prstGeom>
          <a:noFill/>
          <a:ln>
            <a:noFill/>
          </a:ln>
        </p:spPr>
        <p:txBody>
          <a:bodyPr wrap="square" rtlCol="0">
            <a:spAutoFit/>
          </a:bodyPr>
          <a:lstStyle/>
          <a:p>
            <a:pPr algn="dist"/>
            <a:r>
              <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伦理边界，AI发展的道德指南针</a:t>
            </a:r>
            <a:endPar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矩形: 圆角 29"/>
          <p:cNvSpPr/>
          <p:nvPr/>
        </p:nvSpPr>
        <p:spPr>
          <a:xfrm>
            <a:off x="1666875" y="4387850"/>
            <a:ext cx="7893050" cy="791845"/>
          </a:xfrm>
          <a:prstGeom prst="roundRect">
            <a:avLst>
              <a:gd name="adj" fmla="val 50000"/>
            </a:avLst>
          </a:prstGeom>
          <a:no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31" name="椭圆 30"/>
          <p:cNvSpPr/>
          <p:nvPr>
            <p:custDataLst>
              <p:tags r:id="rId3"/>
            </p:custDataLst>
          </p:nvPr>
        </p:nvSpPr>
        <p:spPr>
          <a:xfrm>
            <a:off x="1776730" y="3433445"/>
            <a:ext cx="683895" cy="683895"/>
          </a:xfrm>
          <a:prstGeom prst="ellipse">
            <a:avLst/>
          </a:prstGeom>
          <a:solidFill>
            <a:srgbClr val="654BFF"/>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 numCol="1" spcCol="0" rtlCol="0" fromWordArt="0" anchor="ctr" anchorCtr="0" forceAA="0" compatLnSpc="1">
            <a:noAutofit/>
          </a:bodyPr>
          <a:lstStyle/>
          <a:p>
            <a:pPr algn="ctr">
              <a:lnSpc>
                <a:spcPct val="125000"/>
              </a:lnSpc>
              <a:spcBef>
                <a:spcPts val="100"/>
              </a:spcBef>
              <a:spcAft>
                <a:spcPts val="100"/>
              </a:spcAft>
            </a:pPr>
            <a:r>
              <a:rPr lang="en-US" altLang="zh-CN" sz="2400" dirty="0">
                <a:solidFill>
                  <a:schemeClr val="bg1"/>
                </a:solidFill>
                <a:latin typeface="思源黑体 CN Medium" panose="020B0600000000000000" pitchFamily="34" charset="-122"/>
                <a:ea typeface="思源黑体 CN Medium" panose="020B0600000000000000" pitchFamily="34" charset="-122"/>
              </a:rPr>
              <a:t>02</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32" name="文本框 31"/>
          <p:cNvSpPr txBox="1"/>
          <p:nvPr>
            <p:custDataLst>
              <p:tags r:id="rId4"/>
            </p:custDataLst>
          </p:nvPr>
        </p:nvSpPr>
        <p:spPr>
          <a:xfrm>
            <a:off x="2585720" y="3533775"/>
            <a:ext cx="6974840" cy="583565"/>
          </a:xfrm>
          <a:prstGeom prst="rect">
            <a:avLst/>
          </a:prstGeom>
          <a:noFill/>
          <a:ln>
            <a:noFill/>
          </a:ln>
        </p:spPr>
        <p:txBody>
          <a:bodyPr wrap="square" rtlCol="0">
            <a:spAutoFit/>
          </a:bodyPr>
          <a:lstStyle/>
          <a:p>
            <a:r>
              <a:rPr lang="en-US"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 </a:t>
            </a:r>
            <a:r>
              <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责任在肩，AI的社会担当之路</a:t>
            </a:r>
            <a:endPar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6"/>
          <p:cNvSpPr/>
          <p:nvPr>
            <p:custDataLst>
              <p:tags r:id="rId1"/>
            </p:custDataLst>
          </p:nvPr>
        </p:nvSpPr>
        <p:spPr>
          <a:xfrm>
            <a:off x="123825" y="2566670"/>
            <a:ext cx="3333115" cy="3270885"/>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latin typeface="+mn-ea"/>
            </a:endParaRPr>
          </a:p>
        </p:txBody>
      </p:sp>
      <p:sp>
        <p:nvSpPr>
          <p:cNvPr id="14" name="对象1"/>
          <p:cNvSpPr/>
          <p:nvPr>
            <p:custDataLst>
              <p:tags r:id="rId2"/>
            </p:custDataLst>
          </p:nvPr>
        </p:nvSpPr>
        <p:spPr>
          <a:xfrm>
            <a:off x="3847465" y="3564255"/>
            <a:ext cx="7112635" cy="11557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gn="just">
              <a:lnSpc>
                <a:spcPct val="150000"/>
              </a:lnSpc>
              <a:spcBef>
                <a:spcPct val="0"/>
              </a:spcBef>
              <a:spcAft>
                <a:spcPct val="0"/>
              </a:spcAft>
            </a:pPr>
            <a:r>
              <a:rPr lang="zh-CN" altLang="en-US"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民用领域的事故同样触目惊心</a:t>
            </a:r>
            <a:r>
              <a:rPr lang="en-US" altLang="zh-CN"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AI系统在多领域暴露安全隐患：Uber与特斯拉自动驾驶因识别故障致事故频发；富国银行AI信贷系统存在种族歧视且决策不透明，凸显安全与伦理挑战。</a:t>
            </a:r>
            <a:endPar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对象2"/>
          <p:cNvSpPr/>
          <p:nvPr>
            <p:custDataLst>
              <p:tags r:id="rId3"/>
            </p:custDataLst>
          </p:nvPr>
        </p:nvSpPr>
        <p:spPr>
          <a:xfrm>
            <a:off x="2653665" y="2267585"/>
            <a:ext cx="8306435" cy="11449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gn="just">
              <a:lnSpc>
                <a:spcPct val="130000"/>
              </a:lnSpc>
              <a:spcBef>
                <a:spcPct val="0"/>
              </a:spcBef>
              <a:spcAft>
                <a:spcPct val="0"/>
              </a:spcAft>
            </a:pP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军事领域的AI 武器已显现失控隐患</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美军测试中AI无人机因算法故障误伤友军；纳卡冲突中TB-2无人机受干扰后错误攻击己方哨所。尽管联合国已连续多年讨论相关伦理与法律规范，但国际社会至今未能达成有效共识</a:t>
            </a:r>
            <a:r>
              <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8" name="对象3"/>
          <p:cNvSpPr/>
          <p:nvPr>
            <p:custDataLst>
              <p:tags r:id="rId4"/>
            </p:custDataLst>
          </p:nvPr>
        </p:nvSpPr>
        <p:spPr>
          <a:xfrm>
            <a:off x="2640965" y="4871720"/>
            <a:ext cx="8319135" cy="11557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gn="just">
              <a:lnSpc>
                <a:spcPct val="150000"/>
              </a:lnSpc>
              <a:spcBef>
                <a:spcPct val="0"/>
              </a:spcBef>
              <a:spcAft>
                <a:spcPct val="0"/>
              </a:spcAft>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AI 系统的不可解释性正加剧社会矛盾：</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当医疗诊断或司法量刑等关键领域出现无法溯源的AI误判时，不仅直接损害个体权益，更会侵蚀公众信任，研究显示多数人认为这可能加剧社会不平等。</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对象5"/>
          <p:cNvSpPr/>
          <p:nvPr>
            <p:custDataLst>
              <p:tags r:id="rId5"/>
            </p:custDataLst>
          </p:nvPr>
        </p:nvSpPr>
        <p:spPr>
          <a:xfrm>
            <a:off x="2630582" y="1924312"/>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(1)</a:t>
            </a:r>
            <a:endParaRPr lang="en-US" altLang="zh-CN" sz="2400" b="1">
              <a:solidFill>
                <a:srgbClr val="FFFFFF"/>
              </a:solidFill>
              <a:latin typeface="+mn-ea"/>
              <a:cs typeface="+mn-ea"/>
              <a:sym typeface="+mn-ea"/>
            </a:endParaRPr>
          </a:p>
        </p:txBody>
      </p:sp>
      <p:sp>
        <p:nvSpPr>
          <p:cNvPr id="7" name="对象6"/>
          <p:cNvSpPr/>
          <p:nvPr>
            <p:custDataLst>
              <p:tags r:id="rId6"/>
            </p:custDataLst>
          </p:nvPr>
        </p:nvSpPr>
        <p:spPr>
          <a:xfrm>
            <a:off x="3667726" y="3783465"/>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(2)</a:t>
            </a:r>
            <a:endParaRPr lang="en-US" altLang="zh-CN" sz="2400" b="1">
              <a:solidFill>
                <a:srgbClr val="FFFFFF"/>
              </a:solidFill>
              <a:latin typeface="+mn-ea"/>
              <a:cs typeface="+mn-ea"/>
              <a:sym typeface="+mn-ea"/>
            </a:endParaRPr>
          </a:p>
        </p:txBody>
      </p:sp>
      <p:sp>
        <p:nvSpPr>
          <p:cNvPr id="9" name="对象7"/>
          <p:cNvSpPr/>
          <p:nvPr>
            <p:custDataLst>
              <p:tags r:id="rId7"/>
            </p:custDataLst>
          </p:nvPr>
        </p:nvSpPr>
        <p:spPr>
          <a:xfrm>
            <a:off x="2630582" y="5637478"/>
            <a:ext cx="739808" cy="739808"/>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7" name="对象12"/>
          <p:cNvSpPr>
            <a:spLocks noChangeAspect="1"/>
          </p:cNvSpPr>
          <p:nvPr>
            <p:custDataLst>
              <p:tags r:id="rId8"/>
            </p:custDataLst>
          </p:nvPr>
        </p:nvSpPr>
        <p:spPr>
          <a:xfrm>
            <a:off x="429895" y="2963545"/>
            <a:ext cx="2721610" cy="2673985"/>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难以驯服的“数字猛兽”</a:t>
            </a:r>
            <a:endParaRPr lang="zh-CN" altLang="en-US" sz="2700" b="1">
              <a:solidFill>
                <a:schemeClr val="accent1"/>
              </a:solidFill>
              <a:latin typeface="+mn-ea"/>
              <a:cs typeface="+mn-ea"/>
              <a:sym typeface="+mn-ea"/>
            </a:endParaRPr>
          </a:p>
        </p:txBody>
      </p:sp>
      <p:sp>
        <p:nvSpPr>
          <p:cNvPr id="6" name="文本框 5"/>
          <p:cNvSpPr txBox="1"/>
          <p:nvPr/>
        </p:nvSpPr>
        <p:spPr>
          <a:xfrm>
            <a:off x="1282815" y="390453"/>
            <a:ext cx="68757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二、人工智能技术失控带来的安全问题</a:t>
            </a:r>
            <a:endParaRPr sz="2800" b="1" spc="300" dirty="0">
              <a:latin typeface="微软雅黑" panose="020B0503020204020204" charset="-122"/>
              <a:ea typeface="微软雅黑" panose="020B0503020204020204" charset="-122"/>
              <a:cs typeface="+mn-ea"/>
              <a:sym typeface="+mn-lt"/>
            </a:endParaRPr>
          </a:p>
        </p:txBody>
      </p:sp>
      <p:sp>
        <p:nvSpPr>
          <p:cNvPr id="34" name="文本框 33"/>
          <p:cNvSpPr txBox="1"/>
          <p:nvPr/>
        </p:nvSpPr>
        <p:spPr>
          <a:xfrm>
            <a:off x="1282700" y="1061085"/>
            <a:ext cx="6875145" cy="460375"/>
          </a:xfrm>
          <a:prstGeom prst="rect">
            <a:avLst/>
          </a:prstGeom>
          <a:noFill/>
        </p:spPr>
        <p:txBody>
          <a:bodyPr wrap="square" rtlCol="0" anchor="t">
            <a:spAutoFit/>
          </a:bodyPr>
          <a:p>
            <a:r>
              <a:rPr lang="zh-CN" altLang="en-US" sz="2400">
                <a:solidFill>
                  <a:srgbClr val="0C5DE1"/>
                </a:solidFill>
                <a:latin typeface="微软雅黑" panose="020B0503020204020204" charset="-122"/>
                <a:ea typeface="微软雅黑" panose="020B0503020204020204" charset="-122"/>
              </a:rPr>
              <a:t>（三）技术失控风险：难以驯服的“数字猛兽”</a:t>
            </a:r>
            <a:endParaRPr lang="zh-CN" altLang="en-US" sz="2400">
              <a:solidFill>
                <a:srgbClr val="0C5DE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68681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（一）遵守学术诚信准则：筑牢学习的道德基石</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53009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三、人工智能应用的行为准则</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lang="en-US" altLang="zh-CN" kern="1300" dirty="0">
                <a:solidFill>
                  <a:schemeClr val="tx1">
                    <a:lumMod val="85000"/>
                    <a:lumOff val="15000"/>
                  </a:schemeClr>
                </a:solidFill>
                <a:uFillTx/>
                <a:latin typeface="微软雅黑" panose="020B0503020204020204" charset="-122"/>
                <a:ea typeface="微软雅黑" panose="020B0503020204020204" charset="-122"/>
                <a:sym typeface="+mn-ea"/>
              </a:rPr>
              <a:t>1.</a:t>
            </a: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使用AI须遵守学术规范，禁止直接提交AI生成内容作为个人成果；</a:t>
            </a:r>
            <a:endPar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endParaRPr>
          </a:p>
          <a:p>
            <a:pPr indent="0" algn="just" fontAlgn="ctr">
              <a:lnSpc>
                <a:spcPct val="150000"/>
              </a:lnSpc>
              <a:spcAft>
                <a:spcPts val="0"/>
              </a:spcAft>
            </a:pP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2. 引用AI内容需如文献般规范标注；3. 使用AI分析实验数据必须基于真实原始数据。</a:t>
            </a:r>
            <a:endPar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795" y="2616200"/>
            <a:ext cx="3651250" cy="2967355"/>
          </a:xfrm>
          <a:prstGeom prst="rect">
            <a:avLst/>
          </a:prstGeom>
          <a:noFill/>
        </p:spPr>
        <p:txBody>
          <a:bodyPr wrap="square" lIns="0" tIns="0" rIns="0" bIns="0" rtlCol="0" anchor="ctr" anchorCtr="0">
            <a:noAutofit/>
          </a:bodyPr>
          <a:p>
            <a:pPr lvl="0" indent="0" algn="just" fontAlgn="ctr">
              <a:lnSpc>
                <a:spcPct val="150000"/>
              </a:lnSpc>
              <a:buClrTx/>
              <a:buSzTx/>
              <a:buFontTx/>
            </a:pP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人工智能是学习的“帮手”而非“替代品”，可用于检索文献、处理数据，但提出课题、设计方案、总结结论等核心环节需自主完成，方能真正提升专业能力与创新思维。</a:t>
            </a:r>
            <a:endPar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（二）养成知识验证与批判性思考习惯：练就辨别信息的“火眼金睛”</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53009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三、人工智能应用的行为准则</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不可盲目相信AI信息，应保持审慎。对其提供的内容，需通过查阅书籍、论文等权威来源进行交叉验证，以确保知识的准确性。</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在利用AI学习时，必须坚持批判性思考：仔细审视其解题思路与依据，亲自验证并探索更优解，以此深化理解并锻炼独立解决问题的能力，避免依赖与误导。</a:t>
            </a:r>
            <a:endPar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（三）遵守法律法规：做合法使用人工智能的践行者</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53009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三、人工智能应用的行为准则</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使用AI必须严守法律底线，尤其在收集个人信息时，须遵循合法、正当、必要原则，并确保获得用户知情同意，严禁过度采集敏感信息。</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使用AI的资源与成果时，务必保证来源合法、获得授权，并明确版权归属，这是尊重知识产权、避免侵权的基本操作准则。</a:t>
            </a:r>
            <a:endPar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（一）文本创作：灵感引擎与质量把控的双重命题</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四、应用生成式人工智能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AI</a:t>
            </a:r>
            <a:r>
              <a:rPr lang="zh-CN" kern="1300" dirty="0">
                <a:solidFill>
                  <a:schemeClr val="tx1">
                    <a:lumMod val="85000"/>
                    <a:lumOff val="15000"/>
                  </a:schemeClr>
                </a:solidFill>
                <a:uFillTx/>
                <a:latin typeface="微软雅黑" panose="020B0503020204020204" charset="-122"/>
                <a:ea typeface="微软雅黑" panose="020B0503020204020204" charset="-122"/>
                <a:sym typeface="+mn-ea"/>
              </a:rPr>
              <a:t>文学创作和商业写作都体现了极高的效率和创意，但是也暴露出没有情感共鸣和思想深度、同质化严重等特点，降低了用户的使用体验。</a:t>
            </a:r>
            <a:endParaRPr lang="zh-CN"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AI 生成内容常存在事实性错误与逻辑漏洞，如《纽约时报》误用AI 生成的财经报道不得不公开致歉并撤稿</a:t>
            </a:r>
            <a:r>
              <a:rPr lang="en-US" altLang="zh-CN" kern="1300" dirty="0">
                <a:solidFill>
                  <a:schemeClr val="tx1">
                    <a:lumMod val="85000"/>
                    <a:lumOff val="15000"/>
                  </a:schemeClr>
                </a:solidFill>
                <a:uFillTx/>
                <a:latin typeface="微软雅黑" panose="020B0503020204020204" charset="-122"/>
                <a:ea typeface="微软雅黑" panose="020B0503020204020204" charset="-122"/>
                <a:sym typeface="+mn-ea"/>
              </a:rPr>
              <a:t>;不法分子利用AI 编造虚假新闻</a:t>
            </a:r>
            <a:r>
              <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rPr>
              <a:t>，造成了恶劣影响。</a:t>
            </a:r>
            <a:endParaRPr lang="zh-CN" altLang="en-US"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（二）图像生成：设计革命背后的版权漩涡</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四、应用生成式人工智能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广告设计行业正经历AI驱动的深刻变革。AI工具能快速生成海报初稿，大幅提升效率并助推销量，但也引发版权争议。插画师指控AI生成图像构图侵权，Stable Diffusion等工具也因未经授权使用作品训练面临集体诉讼。行业正探索区块链等新技术以解决版权归属问题。</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kern="1300" dirty="0">
                <a:solidFill>
                  <a:schemeClr val="tx1">
                    <a:lumMod val="85000"/>
                    <a:lumOff val="15000"/>
                  </a:schemeClr>
                </a:solidFill>
                <a:uFillTx/>
                <a:latin typeface="微软雅黑" panose="020B0503020204020204" charset="-122"/>
                <a:ea typeface="微软雅黑" panose="020B0503020204020204" charset="-122"/>
                <a:sym typeface="+mn-ea"/>
              </a:rPr>
              <a:t>在游戏开发中，AI已深度参与美术生产，如《逆水寒》利用AI将场景设计周期从3月缩至1月。但其细节处理仍存缺陷，故行业多采用“AI初模+人工精修”模式以平衡效率与质量。</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（三）代码生成：开发者的效率倍增器与安全隐忧</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四、应用生成式人工智能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在软件开发领域，生成式AI正在变革编程流程。以GitHub Copilot为代表的代码生成工具能自动补全大量常规代码，实测显示可将开发效率提升约40%。蚂蚁集团利用AI编写交易系统底层代码，使部分模块开发时间从原3人团队两周大幅缩短至1人3天完成。</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kern="1300" dirty="0">
                <a:solidFill>
                  <a:schemeClr val="tx1">
                    <a:lumMod val="85000"/>
                    <a:lumOff val="15000"/>
                  </a:schemeClr>
                </a:solidFill>
                <a:uFillTx/>
                <a:latin typeface="微软雅黑" panose="020B0503020204020204" charset="-122"/>
                <a:ea typeface="微软雅黑" panose="020B0503020204020204" charset="-122"/>
                <a:sym typeface="+mn-ea"/>
              </a:rPr>
              <a:t>AI代码生成存在安全隐患，如曾引发数据泄露的漏洞，且约15%的代码有风险、易与业务场景脱节，并引发抄袭问题。行业正通过建立审查机制与注释规范来应对。</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（四）音频生成：虚拟声音的商业价值与伦理困境</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四、应用生成式人工智能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音频生成技术正推动内容产业变革。喜马拉雅AI配音工具提供200余种音色，助力有声书制作成本降低90%。创作者可结合AI旁白与个人演绎实现高效生产。奥迪等品牌使用AI合成明星声音投放广告，有效提升品牌认知度。</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kern="1300" dirty="0">
                <a:solidFill>
                  <a:schemeClr val="tx1">
                    <a:lumMod val="85000"/>
                    <a:lumOff val="15000"/>
                  </a:schemeClr>
                </a:solidFill>
                <a:uFillTx/>
                <a:latin typeface="微软雅黑" panose="020B0503020204020204" charset="-122"/>
                <a:ea typeface="微软雅黑" panose="020B0503020204020204" charset="-122"/>
                <a:sym typeface="+mn-ea"/>
              </a:rPr>
              <a:t>声音合成技术引发严重伦理问题，如AI模仿名人语音实施诈骗，或生成虚假政治演讲扰乱舆论。欧盟已将深度伪造音频纳入监管，要求添加数字标识，技术公司也正研发声音指纹识别技术以辨真伪。</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079500"/>
            <a:ext cx="1060196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（五）视频生成：内容生产工业化与深度伪造危机</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四、应用生成式人工智能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8" name="任意多边形 27"/>
          <p:cNvSpPr/>
          <p:nvPr>
            <p:custDataLst>
              <p:tags r:id="rId1"/>
            </p:custDataLst>
          </p:nvPr>
        </p:nvSpPr>
        <p:spPr>
          <a:xfrm rot="5400000" flipH="1">
            <a:off x="6551271" y="1691442"/>
            <a:ext cx="4085689" cy="485296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2" name="任意多边形 21"/>
          <p:cNvSpPr/>
          <p:nvPr>
            <p:custDataLst>
              <p:tags r:id="rId2"/>
            </p:custDataLst>
          </p:nvPr>
        </p:nvSpPr>
        <p:spPr>
          <a:xfrm>
            <a:off x="6167909" y="2074804"/>
            <a:ext cx="439315" cy="408570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0" name="直角三角形 19"/>
          <p:cNvSpPr/>
          <p:nvPr>
            <p:custDataLst>
              <p:tags r:id="rId3"/>
            </p:custDataLst>
          </p:nvPr>
        </p:nvSpPr>
        <p:spPr>
          <a:xfrm flipV="1">
            <a:off x="6170125" y="5906765"/>
            <a:ext cx="281982" cy="253728"/>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任意多边形 29"/>
          <p:cNvSpPr/>
          <p:nvPr>
            <p:custDataLst>
              <p:tags r:id="rId4"/>
            </p:custDataLst>
          </p:nvPr>
        </p:nvSpPr>
        <p:spPr>
          <a:xfrm rot="16200000">
            <a:off x="2021994" y="1566728"/>
            <a:ext cx="4055774" cy="485296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10" name="文本框 9"/>
          <p:cNvSpPr txBox="1"/>
          <p:nvPr>
            <p:custDataLst>
              <p:tags r:id="rId5"/>
            </p:custDataLst>
          </p:nvPr>
        </p:nvSpPr>
        <p:spPr>
          <a:xfrm>
            <a:off x="2505710" y="2184400"/>
            <a:ext cx="3662045" cy="3617595"/>
          </a:xfrm>
          <a:prstGeom prst="rect">
            <a:avLst/>
          </a:prstGeom>
          <a:noFill/>
        </p:spPr>
        <p:txBody>
          <a:bodyPr wrap="square" lIns="0" tIns="0" rIns="0" bIns="0" rtlCol="0" anchor="ctr" anchorCtr="0">
            <a:noAutofit/>
          </a:bodyPr>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视频生成领域，AI 技术正在实现从片段生成到完整视频的跨越。短视</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频平台抖音推出的AI 视频生成工具，支持用户通过文字描述生成短视频。</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a:p>
            <a:pPr indent="0" algn="just" fontAlgn="ctr">
              <a:lnSpc>
                <a:spcPct val="150000"/>
              </a:lnSpc>
              <a:spcAft>
                <a:spcPts val="0"/>
              </a:spcAft>
            </a:pPr>
            <a:r>
              <a:rPr kern="1300" dirty="0">
                <a:solidFill>
                  <a:schemeClr val="tx1">
                    <a:lumMod val="85000"/>
                    <a:lumOff val="15000"/>
                  </a:schemeClr>
                </a:solidFill>
                <a:uFillTx/>
                <a:latin typeface="微软雅黑" panose="020B0503020204020204" charset="-122"/>
                <a:ea typeface="微软雅黑" panose="020B0503020204020204" charset="-122"/>
                <a:sym typeface="+mn-ea"/>
              </a:rPr>
              <a:t>在影视制作中，AI 参与特效合成的比例逐年上升，如电影《流浪地球2》的部分太空场景通过AI 生成概念设计，将前期制作周期缩短了25%。</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1814088" y="3556732"/>
            <a:ext cx="691382" cy="648170"/>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7"/>
            </p:custDataLst>
          </p:nvPr>
        </p:nvSpPr>
        <p:spPr>
          <a:xfrm>
            <a:off x="7249855" y="2616054"/>
            <a:ext cx="3480730" cy="2967180"/>
          </a:xfrm>
          <a:prstGeom prst="rect">
            <a:avLst/>
          </a:prstGeom>
          <a:noFill/>
        </p:spPr>
        <p:txBody>
          <a:bodyPr wrap="square" lIns="0" tIns="0" rIns="0" bIns="0" rtlCol="0" anchor="ctr" anchorCtr="0">
            <a:noAutofit/>
          </a:bodyPr>
          <a:p>
            <a:pPr lvl="0" indent="0" algn="just" fontAlgn="ctr">
              <a:lnSpc>
                <a:spcPct val="150000"/>
              </a:lnSpc>
              <a:buClrTx/>
              <a:buSzTx/>
              <a:buFontTx/>
            </a:pPr>
            <a:r>
              <a:rPr kern="1300" dirty="0">
                <a:solidFill>
                  <a:schemeClr val="tx1">
                    <a:lumMod val="85000"/>
                    <a:lumOff val="15000"/>
                  </a:schemeClr>
                </a:solidFill>
                <a:uFillTx/>
                <a:latin typeface="微软雅黑" panose="020B0503020204020204" charset="-122"/>
                <a:ea typeface="微软雅黑" panose="020B0503020204020204" charset="-122"/>
                <a:sym typeface="+mn-ea"/>
              </a:rPr>
              <a:t>但视频生成技术也成为深度伪造的温床。2023 年，一段由AI 伪造的某国领导人宣布政策变动的视频在社交平台疯传，引发金融市场短暂动荡。深度伪造视频的检测难度极高，传统的像素分析技术难以识别AI 生成的画面。</a:t>
            </a:r>
            <a:endParaRPr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9" name="文本框 38"/>
          <p:cNvSpPr txBox="1"/>
          <p:nvPr>
            <p:custDataLst>
              <p:tags r:id="rId8"/>
            </p:custDataLst>
          </p:nvPr>
        </p:nvSpPr>
        <p:spPr>
          <a:xfrm>
            <a:off x="6476482" y="3822648"/>
            <a:ext cx="691382" cy="648170"/>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17280" t="-1" r="44827" b="844"/>
          <a:stretch>
            <a:fillRect/>
          </a:stretch>
        </p:blipFill>
        <p:spPr>
          <a:xfrm>
            <a:off x="1214482" y="1936216"/>
            <a:ext cx="2323644" cy="4058184"/>
          </a:xfrm>
          <a:custGeom>
            <a:avLst/>
            <a:gdLst>
              <a:gd name="connsiteX0" fmla="*/ 387282 w 2323644"/>
              <a:gd name="connsiteY0" fmla="*/ 0 h 4058184"/>
              <a:gd name="connsiteX1" fmla="*/ 1936362 w 2323644"/>
              <a:gd name="connsiteY1" fmla="*/ 0 h 4058184"/>
              <a:gd name="connsiteX2" fmla="*/ 2323644 w 2323644"/>
              <a:gd name="connsiteY2" fmla="*/ 387282 h 4058184"/>
              <a:gd name="connsiteX3" fmla="*/ 2323644 w 2323644"/>
              <a:gd name="connsiteY3" fmla="*/ 3670902 h 4058184"/>
              <a:gd name="connsiteX4" fmla="*/ 1936362 w 2323644"/>
              <a:gd name="connsiteY4" fmla="*/ 4058184 h 4058184"/>
              <a:gd name="connsiteX5" fmla="*/ 387282 w 2323644"/>
              <a:gd name="connsiteY5" fmla="*/ 4058184 h 4058184"/>
              <a:gd name="connsiteX6" fmla="*/ 0 w 2323644"/>
              <a:gd name="connsiteY6" fmla="*/ 3670902 h 4058184"/>
              <a:gd name="connsiteX7" fmla="*/ 0 w 2323644"/>
              <a:gd name="connsiteY7" fmla="*/ 387282 h 4058184"/>
              <a:gd name="connsiteX8" fmla="*/ 387282 w 2323644"/>
              <a:gd name="connsiteY8" fmla="*/ 0 h 40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644" h="4058184">
                <a:moveTo>
                  <a:pt x="387282" y="0"/>
                </a:moveTo>
                <a:lnTo>
                  <a:pt x="1936362" y="0"/>
                </a:lnTo>
                <a:cubicBezTo>
                  <a:pt x="2150252" y="0"/>
                  <a:pt x="2323644" y="173392"/>
                  <a:pt x="2323644" y="387282"/>
                </a:cubicBezTo>
                <a:lnTo>
                  <a:pt x="2323644" y="3670902"/>
                </a:lnTo>
                <a:cubicBezTo>
                  <a:pt x="2323644" y="3884792"/>
                  <a:pt x="2150252" y="4058184"/>
                  <a:pt x="1936362" y="4058184"/>
                </a:cubicBezTo>
                <a:lnTo>
                  <a:pt x="387282" y="4058184"/>
                </a:lnTo>
                <a:cubicBezTo>
                  <a:pt x="173392" y="4058184"/>
                  <a:pt x="0" y="3884792"/>
                  <a:pt x="0" y="3670902"/>
                </a:cubicBezTo>
                <a:lnTo>
                  <a:pt x="0" y="387282"/>
                </a:lnTo>
                <a:cubicBezTo>
                  <a:pt x="0" y="173392"/>
                  <a:pt x="173392" y="0"/>
                  <a:pt x="387282" y="0"/>
                </a:cubicBezTo>
                <a:close/>
              </a:path>
            </a:pathLst>
          </a:custGeom>
        </p:spPr>
      </p:pic>
      <p:sp>
        <p:nvSpPr>
          <p:cNvPr id="3" name="矩形: 圆角 2"/>
          <p:cNvSpPr/>
          <p:nvPr>
            <p:custDataLst>
              <p:tags r:id="rId2"/>
            </p:custDataLst>
          </p:nvPr>
        </p:nvSpPr>
        <p:spPr>
          <a:xfrm>
            <a:off x="3774017" y="1936216"/>
            <a:ext cx="6975876" cy="4058184"/>
          </a:xfrm>
          <a:prstGeom prst="roundRect">
            <a:avLst>
              <a:gd name="adj" fmla="val 6347"/>
            </a:avLst>
          </a:prstGeom>
          <a:noFill/>
          <a:ln w="15875">
            <a:solidFill>
              <a:schemeClr val="accent1"/>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lstStyle/>
          <a:p>
            <a:pPr algn="just">
              <a:lnSpc>
                <a:spcPct val="160000"/>
              </a:lnSpc>
            </a:pPr>
            <a:r>
              <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 当人工智能在生产制造中大幅提高效率却减少大量基础岗位时，企业应该优先追求效益持续推进智能化，还是兼顾就业放缓智能化步伐？</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r>
              <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 生成式人工智能能快速产出营销文案提升商业效率，但存在事实错误风险。商家使用时应完全依赖AI 追求速度，还是坚持人工审核确保质量？</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5" name="ïSḻíďe"/>
          <p:cNvSpPr/>
          <p:nvPr/>
        </p:nvSpPr>
        <p:spPr>
          <a:xfrm>
            <a:off x="4279664" y="1642102"/>
            <a:ext cx="2312296" cy="576000"/>
          </a:xfrm>
          <a:prstGeom prst="roundRect">
            <a:avLst>
              <a:gd name="adj" fmla="val 50000"/>
            </a:avLst>
          </a:prstGeom>
          <a:gradFill>
            <a:gsLst>
              <a:gs pos="0">
                <a:schemeClr val="accent1">
                  <a:lumMod val="60000"/>
                  <a:lumOff val="40000"/>
                </a:schemeClr>
              </a:gs>
              <a:gs pos="70000">
                <a:schemeClr val="accent1"/>
              </a:gs>
            </a:gsLst>
            <a:lin ang="2700000" scaled="0"/>
          </a:gra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课堂思辨</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 name="文本框 1"/>
          <p:cNvSpPr txBox="1"/>
          <p:nvPr/>
        </p:nvSpPr>
        <p:spPr>
          <a:xfrm>
            <a:off x="1214755" y="360045"/>
            <a:ext cx="7402830" cy="681990"/>
          </a:xfrm>
          <a:prstGeom prst="rect">
            <a:avLst/>
          </a:prstGeom>
          <a:noFill/>
        </p:spPr>
        <p:txBody>
          <a:bodyPr wrap="square" rtlCol="0" anchor="t">
            <a:spAutoFit/>
          </a:bodyPr>
          <a:p>
            <a:pPr algn="just">
              <a:lnSpc>
                <a:spcPct val="120000"/>
              </a:lnSpc>
            </a:pPr>
            <a:r>
              <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rPr>
              <a:t>责任在肩，AI 的社会担当之路</a:t>
            </a:r>
            <a:endPar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3"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p:cNvSpPr/>
          <p:nvPr/>
        </p:nvSpPr>
        <p:spPr>
          <a:xfrm>
            <a:off x="3988884" y="955048"/>
            <a:ext cx="8203116" cy="5902953"/>
          </a:xfrm>
          <a:custGeom>
            <a:avLst/>
            <a:gdLst>
              <a:gd name="connsiteX0" fmla="*/ 8203116 w 8203116"/>
              <a:gd name="connsiteY0" fmla="*/ 0 h 5902953"/>
              <a:gd name="connsiteX1" fmla="*/ 8203116 w 8203116"/>
              <a:gd name="connsiteY1" fmla="*/ 4833868 h 5902953"/>
              <a:gd name="connsiteX2" fmla="*/ 8015296 w 8203116"/>
              <a:gd name="connsiteY2" fmla="*/ 4922189 h 5902953"/>
              <a:gd name="connsiteX3" fmla="*/ 6488570 w 8203116"/>
              <a:gd name="connsiteY3" fmla="*/ 5846778 h 5902953"/>
              <a:gd name="connsiteX4" fmla="*/ 6414869 w 8203116"/>
              <a:gd name="connsiteY4" fmla="*/ 5902953 h 5902953"/>
              <a:gd name="connsiteX5" fmla="*/ 0 w 8203116"/>
              <a:gd name="connsiteY5" fmla="*/ 5902953 h 5902953"/>
              <a:gd name="connsiteX6" fmla="*/ 248154 w 8203116"/>
              <a:gd name="connsiteY6" fmla="*/ 5861600 h 5902953"/>
              <a:gd name="connsiteX7" fmla="*/ 8098201 w 8203116"/>
              <a:gd name="connsiteY7" fmla="*/ 220464 h 590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3116" h="5902953">
                <a:moveTo>
                  <a:pt x="8203116" y="0"/>
                </a:moveTo>
                <a:lnTo>
                  <a:pt x="8203116" y="4833868"/>
                </a:lnTo>
                <a:lnTo>
                  <a:pt x="8015296" y="4922189"/>
                </a:lnTo>
                <a:cubicBezTo>
                  <a:pt x="7476893" y="5192817"/>
                  <a:pt x="6966381" y="5502444"/>
                  <a:pt x="6488570" y="5846778"/>
                </a:cubicBezTo>
                <a:lnTo>
                  <a:pt x="6414869" y="5902953"/>
                </a:lnTo>
                <a:lnTo>
                  <a:pt x="0" y="5902953"/>
                </a:lnTo>
                <a:lnTo>
                  <a:pt x="248154" y="5861600"/>
                </a:lnTo>
                <a:cubicBezTo>
                  <a:pt x="3761305" y="5209715"/>
                  <a:pt x="6664833" y="3073311"/>
                  <a:pt x="8098201" y="220464"/>
                </a:cubicBez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思源黑体 CN Medium" panose="020B0600000000000000" pitchFamily="34" charset="-122"/>
              <a:ea typeface="思源黑体 CN Medium" panose="020B0600000000000000" pitchFamily="34" charset="-122"/>
            </a:endParaRPr>
          </a:p>
        </p:txBody>
      </p:sp>
      <p:sp>
        <p:nvSpPr>
          <p:cNvPr id="14" name="任意多边形: 形状 13"/>
          <p:cNvSpPr/>
          <p:nvPr/>
        </p:nvSpPr>
        <p:spPr>
          <a:xfrm rot="5400000">
            <a:off x="6430540" y="286991"/>
            <a:ext cx="450193" cy="926770"/>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矩形: 圆角 21"/>
          <p:cNvSpPr/>
          <p:nvPr/>
        </p:nvSpPr>
        <p:spPr>
          <a:xfrm>
            <a:off x="1042981" y="1800210"/>
            <a:ext cx="1956893" cy="683330"/>
          </a:xfrm>
          <a:prstGeom prst="roundRect">
            <a:avLst>
              <a:gd name="adj" fmla="val 50000"/>
            </a:avLst>
          </a:prstGeom>
          <a:solidFill>
            <a:srgbClr val="654BFF"/>
          </a:solidFill>
          <a:ln>
            <a:noFill/>
          </a:ln>
          <a:effectLst>
            <a:outerShdw blurRad="127000" dist="50800" dir="5400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任务一</a:t>
            </a:r>
            <a:endPar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3" name="文本框 22"/>
          <p:cNvSpPr txBox="1"/>
          <p:nvPr/>
        </p:nvSpPr>
        <p:spPr>
          <a:xfrm>
            <a:off x="1042670" y="2660015"/>
            <a:ext cx="5873750" cy="1863725"/>
          </a:xfrm>
          <a:prstGeom prst="rect">
            <a:avLst/>
          </a:prstGeom>
          <a:noFill/>
        </p:spPr>
        <p:txBody>
          <a:bodyPr wrap="square" rtlCol="0">
            <a:spAutoFit/>
          </a:bodyPr>
          <a:lstStyle/>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伦理边界，</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AI 发展的道德指南针</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任意多边形: 形状 27"/>
          <p:cNvSpPr/>
          <p:nvPr/>
        </p:nvSpPr>
        <p:spPr>
          <a:xfrm rot="16200000" flipH="1">
            <a:off x="1513648" y="4882957"/>
            <a:ext cx="249682" cy="1191014"/>
          </a:xfrm>
          <a:custGeom>
            <a:avLst/>
            <a:gdLst>
              <a:gd name="connsiteX0" fmla="*/ 0 w 361603"/>
              <a:gd name="connsiteY0" fmla="*/ 311727 h 1724890"/>
              <a:gd name="connsiteX1" fmla="*/ 180802 w 361603"/>
              <a:gd name="connsiteY1" fmla="*/ 0 h 1724890"/>
              <a:gd name="connsiteX2" fmla="*/ 361603 w 361603"/>
              <a:gd name="connsiteY2" fmla="*/ 311727 h 1724890"/>
              <a:gd name="connsiteX3" fmla="*/ 0 w 361603"/>
              <a:gd name="connsiteY3" fmla="*/ 782782 h 1724890"/>
              <a:gd name="connsiteX4" fmla="*/ 180802 w 361603"/>
              <a:gd name="connsiteY4" fmla="*/ 471055 h 1724890"/>
              <a:gd name="connsiteX5" fmla="*/ 361603 w 361603"/>
              <a:gd name="connsiteY5" fmla="*/ 782782 h 1724890"/>
              <a:gd name="connsiteX6" fmla="*/ 0 w 361603"/>
              <a:gd name="connsiteY6" fmla="*/ 1253836 h 1724890"/>
              <a:gd name="connsiteX7" fmla="*/ 180802 w 361603"/>
              <a:gd name="connsiteY7" fmla="*/ 942109 h 1724890"/>
              <a:gd name="connsiteX8" fmla="*/ 361603 w 361603"/>
              <a:gd name="connsiteY8" fmla="*/ 1253836 h 1724890"/>
              <a:gd name="connsiteX9" fmla="*/ 0 w 361603"/>
              <a:gd name="connsiteY9" fmla="*/ 1724890 h 1724890"/>
              <a:gd name="connsiteX10" fmla="*/ 180802 w 361603"/>
              <a:gd name="connsiteY10" fmla="*/ 1413163 h 1724890"/>
              <a:gd name="connsiteX11" fmla="*/ 361603 w 361603"/>
              <a:gd name="connsiteY11" fmla="*/ 1724890 h 172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603" h="1724890">
                <a:moveTo>
                  <a:pt x="0" y="311727"/>
                </a:moveTo>
                <a:lnTo>
                  <a:pt x="180802" y="0"/>
                </a:lnTo>
                <a:lnTo>
                  <a:pt x="361603" y="311727"/>
                </a:lnTo>
                <a:close/>
                <a:moveTo>
                  <a:pt x="0" y="782782"/>
                </a:moveTo>
                <a:lnTo>
                  <a:pt x="180802" y="471055"/>
                </a:lnTo>
                <a:lnTo>
                  <a:pt x="361603" y="782782"/>
                </a:lnTo>
                <a:close/>
                <a:moveTo>
                  <a:pt x="0" y="1253836"/>
                </a:moveTo>
                <a:lnTo>
                  <a:pt x="180802" y="942109"/>
                </a:lnTo>
                <a:lnTo>
                  <a:pt x="361603" y="1253836"/>
                </a:lnTo>
                <a:close/>
                <a:moveTo>
                  <a:pt x="0" y="1724890"/>
                </a:moveTo>
                <a:lnTo>
                  <a:pt x="180802" y="1413163"/>
                </a:lnTo>
                <a:lnTo>
                  <a:pt x="361603" y="1724890"/>
                </a:lnTo>
                <a:close/>
              </a:path>
            </a:pathLst>
          </a:custGeom>
          <a:gradFill>
            <a:gsLst>
              <a:gs pos="0">
                <a:schemeClr val="accent1">
                  <a:lumMod val="60000"/>
                  <a:lumOff val="40000"/>
                  <a:alpha val="0"/>
                </a:schemeClr>
              </a:gs>
              <a:gs pos="100000">
                <a:srgbClr val="654B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10929"/>
          <a:stretch>
            <a:fillRect/>
          </a:stretch>
        </p:blipFill>
        <p:spPr>
          <a:xfrm>
            <a:off x="6762220" y="761988"/>
            <a:ext cx="5429780" cy="6096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2" grpId="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r>
              <a:rPr lang="zh-CN" altLang="en-US"/>
              <a:t>感谢您的观看</a:t>
            </a:r>
            <a:endParaRPr lang="zh-CN" altLang="en-US"/>
          </a:p>
        </p:txBody>
      </p:sp>
      <p:sp>
        <p:nvSpPr>
          <p:cNvPr id="18" name="任意多边形: 形状 17"/>
          <p:cNvSpPr>
            <a:spLocks noChangeAspect="1"/>
          </p:cNvSpPr>
          <p:nvPr>
            <p:custDataLst>
              <p:tags r:id="rId2"/>
            </p:custDataLst>
          </p:nvPr>
        </p:nvSpPr>
        <p:spPr>
          <a:xfrm>
            <a:off x="887730" y="5908040"/>
            <a:ext cx="4749800" cy="461645"/>
          </a:xfrm>
          <a:custGeom>
            <a:avLst/>
            <a:gdLst>
              <a:gd name="connsiteX0" fmla="*/ 0 w 236029"/>
              <a:gd name="connsiteY0" fmla="*/ 3619 h 341090"/>
              <a:gd name="connsiteX1" fmla="*/ 191 w 236029"/>
              <a:gd name="connsiteY1" fmla="*/ 2477 h 341090"/>
              <a:gd name="connsiteX2" fmla="*/ 667 w 236029"/>
              <a:gd name="connsiteY2" fmla="*/ 1429 h 341090"/>
              <a:gd name="connsiteX3" fmla="*/ 1429 w 236029"/>
              <a:gd name="connsiteY3" fmla="*/ 667 h 341090"/>
              <a:gd name="connsiteX4" fmla="*/ 2477 w 236029"/>
              <a:gd name="connsiteY4" fmla="*/ 190 h 341090"/>
              <a:gd name="connsiteX5" fmla="*/ 3620 w 236029"/>
              <a:gd name="connsiteY5" fmla="*/ 0 h 341090"/>
              <a:gd name="connsiteX6" fmla="*/ 232410 w 236029"/>
              <a:gd name="connsiteY6" fmla="*/ 0 h 341090"/>
              <a:gd name="connsiteX7" fmla="*/ 233553 w 236029"/>
              <a:gd name="connsiteY7" fmla="*/ 190 h 341090"/>
              <a:gd name="connsiteX8" fmla="*/ 234601 w 236029"/>
              <a:gd name="connsiteY8" fmla="*/ 667 h 341090"/>
              <a:gd name="connsiteX9" fmla="*/ 235363 w 236029"/>
              <a:gd name="connsiteY9" fmla="*/ 1429 h 341090"/>
              <a:gd name="connsiteX10" fmla="*/ 235839 w 236029"/>
              <a:gd name="connsiteY10" fmla="*/ 2477 h 341090"/>
              <a:gd name="connsiteX11" fmla="*/ 236030 w 236029"/>
              <a:gd name="connsiteY11" fmla="*/ 3619 h 341090"/>
              <a:gd name="connsiteX12" fmla="*/ 236030 w 236029"/>
              <a:gd name="connsiteY12" fmla="*/ 60007 h 341090"/>
              <a:gd name="connsiteX13" fmla="*/ 235839 w 236029"/>
              <a:gd name="connsiteY13" fmla="*/ 61151 h 341090"/>
              <a:gd name="connsiteX14" fmla="*/ 235363 w 236029"/>
              <a:gd name="connsiteY14" fmla="*/ 62198 h 341090"/>
              <a:gd name="connsiteX15" fmla="*/ 234601 w 236029"/>
              <a:gd name="connsiteY15" fmla="*/ 62960 h 341090"/>
              <a:gd name="connsiteX16" fmla="*/ 233553 w 236029"/>
              <a:gd name="connsiteY16" fmla="*/ 63437 h 341090"/>
              <a:gd name="connsiteX17" fmla="*/ 232410 w 236029"/>
              <a:gd name="connsiteY17" fmla="*/ 63627 h 341090"/>
              <a:gd name="connsiteX18" fmla="*/ 71152 w 236029"/>
              <a:gd name="connsiteY18" fmla="*/ 63627 h 341090"/>
              <a:gd name="connsiteX19" fmla="*/ 74771 w 236029"/>
              <a:gd name="connsiteY19" fmla="*/ 60007 h 341090"/>
              <a:gd name="connsiteX20" fmla="*/ 74771 w 236029"/>
              <a:gd name="connsiteY20" fmla="*/ 139256 h 341090"/>
              <a:gd name="connsiteX21" fmla="*/ 71152 w 236029"/>
              <a:gd name="connsiteY21" fmla="*/ 135541 h 341090"/>
              <a:gd name="connsiteX22" fmla="*/ 210503 w 236029"/>
              <a:gd name="connsiteY22" fmla="*/ 135541 h 341090"/>
              <a:gd name="connsiteX23" fmla="*/ 211646 w 236029"/>
              <a:gd name="connsiteY23" fmla="*/ 135731 h 341090"/>
              <a:gd name="connsiteX24" fmla="*/ 212693 w 236029"/>
              <a:gd name="connsiteY24" fmla="*/ 136208 h 341090"/>
              <a:gd name="connsiteX25" fmla="*/ 213455 w 236029"/>
              <a:gd name="connsiteY25" fmla="*/ 136970 h 341090"/>
              <a:gd name="connsiteX26" fmla="*/ 213931 w 236029"/>
              <a:gd name="connsiteY26" fmla="*/ 138017 h 341090"/>
              <a:gd name="connsiteX27" fmla="*/ 214122 w 236029"/>
              <a:gd name="connsiteY27" fmla="*/ 139160 h 341090"/>
              <a:gd name="connsiteX28" fmla="*/ 214122 w 236029"/>
              <a:gd name="connsiteY28" fmla="*/ 195548 h 341090"/>
              <a:gd name="connsiteX29" fmla="*/ 213931 w 236029"/>
              <a:gd name="connsiteY29" fmla="*/ 196691 h 341090"/>
              <a:gd name="connsiteX30" fmla="*/ 213455 w 236029"/>
              <a:gd name="connsiteY30" fmla="*/ 197739 h 341090"/>
              <a:gd name="connsiteX31" fmla="*/ 212693 w 236029"/>
              <a:gd name="connsiteY31" fmla="*/ 198501 h 341090"/>
              <a:gd name="connsiteX32" fmla="*/ 211646 w 236029"/>
              <a:gd name="connsiteY32" fmla="*/ 198977 h 341090"/>
              <a:gd name="connsiteX33" fmla="*/ 210503 w 236029"/>
              <a:gd name="connsiteY33" fmla="*/ 199168 h 341090"/>
              <a:gd name="connsiteX34" fmla="*/ 71152 w 236029"/>
              <a:gd name="connsiteY34" fmla="*/ 199168 h 341090"/>
              <a:gd name="connsiteX35" fmla="*/ 74771 w 236029"/>
              <a:gd name="connsiteY35" fmla="*/ 195548 h 341090"/>
              <a:gd name="connsiteX36" fmla="*/ 74771 w 236029"/>
              <a:gd name="connsiteY36" fmla="*/ 337471 h 341090"/>
              <a:gd name="connsiteX37" fmla="*/ 74581 w 236029"/>
              <a:gd name="connsiteY37" fmla="*/ 338614 h 341090"/>
              <a:gd name="connsiteX38" fmla="*/ 74105 w 236029"/>
              <a:gd name="connsiteY38" fmla="*/ 339662 h 341090"/>
              <a:gd name="connsiteX39" fmla="*/ 73343 w 236029"/>
              <a:gd name="connsiteY39" fmla="*/ 340424 h 341090"/>
              <a:gd name="connsiteX40" fmla="*/ 72295 w 236029"/>
              <a:gd name="connsiteY40" fmla="*/ 340900 h 341090"/>
              <a:gd name="connsiteX41" fmla="*/ 71152 w 236029"/>
              <a:gd name="connsiteY41" fmla="*/ 341090 h 341090"/>
              <a:gd name="connsiteX42" fmla="*/ 3620 w 236029"/>
              <a:gd name="connsiteY42" fmla="*/ 341090 h 341090"/>
              <a:gd name="connsiteX43" fmla="*/ 2477 w 236029"/>
              <a:gd name="connsiteY43" fmla="*/ 340900 h 341090"/>
              <a:gd name="connsiteX44" fmla="*/ 1429 w 236029"/>
              <a:gd name="connsiteY44" fmla="*/ 340424 h 341090"/>
              <a:gd name="connsiteX45" fmla="*/ 667 w 236029"/>
              <a:gd name="connsiteY45" fmla="*/ 339662 h 341090"/>
              <a:gd name="connsiteX46" fmla="*/ 191 w 236029"/>
              <a:gd name="connsiteY46" fmla="*/ 338614 h 341090"/>
              <a:gd name="connsiteX47" fmla="*/ 0 w 236029"/>
              <a:gd name="connsiteY47" fmla="*/ 337471 h 341090"/>
              <a:gd name="connsiteX48" fmla="*/ 0 w 236029"/>
              <a:gd name="connsiteY48" fmla="*/ 3619 h 341090"/>
              <a:gd name="connsiteX49" fmla="*/ 0 w 236029"/>
              <a:gd name="connsiteY49" fmla="*/ 3619 h 341090"/>
              <a:gd name="connsiteX50" fmla="*/ 0 w 236029"/>
              <a:gd name="connsiteY50" fmla="*/ 3619 h 341090"/>
              <a:gd name="connsiteX51" fmla="*/ 7239 w 236029"/>
              <a:gd name="connsiteY51" fmla="*/ 337471 h 341090"/>
              <a:gd name="connsiteX52" fmla="*/ 3620 w 236029"/>
              <a:gd name="connsiteY52" fmla="*/ 333851 h 341090"/>
              <a:gd name="connsiteX53" fmla="*/ 71152 w 236029"/>
              <a:gd name="connsiteY53" fmla="*/ 333851 h 341090"/>
              <a:gd name="connsiteX54" fmla="*/ 67532 w 236029"/>
              <a:gd name="connsiteY54" fmla="*/ 337471 h 341090"/>
              <a:gd name="connsiteX55" fmla="*/ 67532 w 236029"/>
              <a:gd name="connsiteY55" fmla="*/ 195548 h 341090"/>
              <a:gd name="connsiteX56" fmla="*/ 67723 w 236029"/>
              <a:gd name="connsiteY56" fmla="*/ 194405 h 341090"/>
              <a:gd name="connsiteX57" fmla="*/ 68199 w 236029"/>
              <a:gd name="connsiteY57" fmla="*/ 193358 h 341090"/>
              <a:gd name="connsiteX58" fmla="*/ 68961 w 236029"/>
              <a:gd name="connsiteY58" fmla="*/ 192596 h 341090"/>
              <a:gd name="connsiteX59" fmla="*/ 70009 w 236029"/>
              <a:gd name="connsiteY59" fmla="*/ 192119 h 341090"/>
              <a:gd name="connsiteX60" fmla="*/ 71152 w 236029"/>
              <a:gd name="connsiteY60" fmla="*/ 191929 h 341090"/>
              <a:gd name="connsiteX61" fmla="*/ 210503 w 236029"/>
              <a:gd name="connsiteY61" fmla="*/ 191929 h 341090"/>
              <a:gd name="connsiteX62" fmla="*/ 206883 w 236029"/>
              <a:gd name="connsiteY62" fmla="*/ 195548 h 341090"/>
              <a:gd name="connsiteX63" fmla="*/ 206883 w 236029"/>
              <a:gd name="connsiteY63" fmla="*/ 139160 h 341090"/>
              <a:gd name="connsiteX64" fmla="*/ 210503 w 236029"/>
              <a:gd name="connsiteY64" fmla="*/ 142780 h 341090"/>
              <a:gd name="connsiteX65" fmla="*/ 71152 w 236029"/>
              <a:gd name="connsiteY65" fmla="*/ 142780 h 341090"/>
              <a:gd name="connsiteX66" fmla="*/ 70009 w 236029"/>
              <a:gd name="connsiteY66" fmla="*/ 142589 h 341090"/>
              <a:gd name="connsiteX67" fmla="*/ 68961 w 236029"/>
              <a:gd name="connsiteY67" fmla="*/ 142113 h 341090"/>
              <a:gd name="connsiteX68" fmla="*/ 68199 w 236029"/>
              <a:gd name="connsiteY68" fmla="*/ 141351 h 341090"/>
              <a:gd name="connsiteX69" fmla="*/ 67723 w 236029"/>
              <a:gd name="connsiteY69" fmla="*/ 140303 h 341090"/>
              <a:gd name="connsiteX70" fmla="*/ 67532 w 236029"/>
              <a:gd name="connsiteY70" fmla="*/ 139160 h 341090"/>
              <a:gd name="connsiteX71" fmla="*/ 67532 w 236029"/>
              <a:gd name="connsiteY71" fmla="*/ 59912 h 341090"/>
              <a:gd name="connsiteX72" fmla="*/ 67723 w 236029"/>
              <a:gd name="connsiteY72" fmla="*/ 58769 h 341090"/>
              <a:gd name="connsiteX73" fmla="*/ 68199 w 236029"/>
              <a:gd name="connsiteY73" fmla="*/ 57722 h 341090"/>
              <a:gd name="connsiteX74" fmla="*/ 68961 w 236029"/>
              <a:gd name="connsiteY74" fmla="*/ 56960 h 341090"/>
              <a:gd name="connsiteX75" fmla="*/ 70009 w 236029"/>
              <a:gd name="connsiteY75" fmla="*/ 56483 h 341090"/>
              <a:gd name="connsiteX76" fmla="*/ 71152 w 236029"/>
              <a:gd name="connsiteY76" fmla="*/ 56293 h 341090"/>
              <a:gd name="connsiteX77" fmla="*/ 232410 w 236029"/>
              <a:gd name="connsiteY77" fmla="*/ 56293 h 341090"/>
              <a:gd name="connsiteX78" fmla="*/ 228791 w 236029"/>
              <a:gd name="connsiteY78" fmla="*/ 59912 h 341090"/>
              <a:gd name="connsiteX79" fmla="*/ 228791 w 236029"/>
              <a:gd name="connsiteY79" fmla="*/ 3619 h 341090"/>
              <a:gd name="connsiteX80" fmla="*/ 232410 w 236029"/>
              <a:gd name="connsiteY80" fmla="*/ 7239 h 341090"/>
              <a:gd name="connsiteX81" fmla="*/ 3620 w 236029"/>
              <a:gd name="connsiteY81" fmla="*/ 7239 h 341090"/>
              <a:gd name="connsiteX82" fmla="*/ 7239 w 236029"/>
              <a:gd name="connsiteY82" fmla="*/ 3619 h 341090"/>
              <a:gd name="connsiteX83" fmla="*/ 7239 w 236029"/>
              <a:gd name="connsiteY83" fmla="*/ 337471 h 341090"/>
              <a:gd name="connsiteX84" fmla="*/ 7239 w 236029"/>
              <a:gd name="connsiteY84" fmla="*/ 337471 h 341090"/>
              <a:gd name="connsiteX85" fmla="*/ 7239 w 236029"/>
              <a:gd name="connsiteY85" fmla="*/ 337471 h 34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731" h="557">
                <a:moveTo>
                  <a:pt x="0" y="16"/>
                </a:moveTo>
                <a:lnTo>
                  <a:pt x="0" y="14"/>
                </a:lnTo>
                <a:lnTo>
                  <a:pt x="1" y="12"/>
                </a:lnTo>
                <a:lnTo>
                  <a:pt x="2" y="11"/>
                </a:lnTo>
                <a:lnTo>
                  <a:pt x="4" y="10"/>
                </a:lnTo>
                <a:lnTo>
                  <a:pt x="6" y="10"/>
                </a:lnTo>
                <a:lnTo>
                  <a:pt x="366" y="10"/>
                </a:lnTo>
                <a:lnTo>
                  <a:pt x="368" y="10"/>
                </a:lnTo>
                <a:lnTo>
                  <a:pt x="370" y="11"/>
                </a:lnTo>
                <a:lnTo>
                  <a:pt x="371" y="12"/>
                </a:lnTo>
                <a:lnTo>
                  <a:pt x="372" y="14"/>
                </a:lnTo>
                <a:lnTo>
                  <a:pt x="372" y="16"/>
                </a:lnTo>
                <a:lnTo>
                  <a:pt x="372" y="104"/>
                </a:lnTo>
                <a:lnTo>
                  <a:pt x="372" y="106"/>
                </a:lnTo>
                <a:lnTo>
                  <a:pt x="371" y="108"/>
                </a:lnTo>
                <a:lnTo>
                  <a:pt x="370" y="109"/>
                </a:lnTo>
                <a:lnTo>
                  <a:pt x="368" y="110"/>
                </a:lnTo>
                <a:lnTo>
                  <a:pt x="366" y="110"/>
                </a:lnTo>
                <a:lnTo>
                  <a:pt x="112" y="110"/>
                </a:lnTo>
                <a:lnTo>
                  <a:pt x="118" y="104"/>
                </a:lnTo>
                <a:lnTo>
                  <a:pt x="118" y="229"/>
                </a:lnTo>
                <a:lnTo>
                  <a:pt x="112" y="223"/>
                </a:lnTo>
                <a:lnTo>
                  <a:pt x="332" y="223"/>
                </a:lnTo>
                <a:lnTo>
                  <a:pt x="334" y="224"/>
                </a:lnTo>
                <a:lnTo>
                  <a:pt x="335" y="224"/>
                </a:lnTo>
                <a:lnTo>
                  <a:pt x="336" y="226"/>
                </a:lnTo>
                <a:lnTo>
                  <a:pt x="337" y="227"/>
                </a:lnTo>
                <a:lnTo>
                  <a:pt x="337" y="229"/>
                </a:lnTo>
                <a:lnTo>
                  <a:pt x="337" y="318"/>
                </a:lnTo>
                <a:lnTo>
                  <a:pt x="337" y="320"/>
                </a:lnTo>
                <a:lnTo>
                  <a:pt x="336" y="321"/>
                </a:lnTo>
                <a:lnTo>
                  <a:pt x="335" y="323"/>
                </a:lnTo>
                <a:lnTo>
                  <a:pt x="334" y="323"/>
                </a:lnTo>
                <a:lnTo>
                  <a:pt x="332" y="324"/>
                </a:lnTo>
                <a:lnTo>
                  <a:pt x="112" y="324"/>
                </a:lnTo>
                <a:lnTo>
                  <a:pt x="118" y="318"/>
                </a:lnTo>
                <a:lnTo>
                  <a:pt x="118" y="541"/>
                </a:lnTo>
                <a:lnTo>
                  <a:pt x="118" y="543"/>
                </a:lnTo>
                <a:lnTo>
                  <a:pt x="117" y="545"/>
                </a:lnTo>
                <a:lnTo>
                  <a:pt x="116" y="546"/>
                </a:lnTo>
                <a:lnTo>
                  <a:pt x="114" y="547"/>
                </a:lnTo>
                <a:lnTo>
                  <a:pt x="112" y="547"/>
                </a:lnTo>
                <a:lnTo>
                  <a:pt x="6" y="547"/>
                </a:lnTo>
                <a:lnTo>
                  <a:pt x="4" y="547"/>
                </a:lnTo>
                <a:lnTo>
                  <a:pt x="2" y="546"/>
                </a:lnTo>
                <a:lnTo>
                  <a:pt x="1" y="545"/>
                </a:lnTo>
                <a:lnTo>
                  <a:pt x="0" y="543"/>
                </a:lnTo>
                <a:lnTo>
                  <a:pt x="0" y="541"/>
                </a:lnTo>
                <a:lnTo>
                  <a:pt x="0" y="16"/>
                </a:lnTo>
                <a:close/>
                <a:moveTo>
                  <a:pt x="11" y="541"/>
                </a:moveTo>
                <a:lnTo>
                  <a:pt x="6" y="536"/>
                </a:lnTo>
                <a:lnTo>
                  <a:pt x="112" y="536"/>
                </a:lnTo>
                <a:lnTo>
                  <a:pt x="106" y="541"/>
                </a:lnTo>
                <a:lnTo>
                  <a:pt x="106" y="318"/>
                </a:lnTo>
                <a:lnTo>
                  <a:pt x="107" y="316"/>
                </a:lnTo>
                <a:lnTo>
                  <a:pt x="107" y="314"/>
                </a:lnTo>
                <a:lnTo>
                  <a:pt x="109" y="313"/>
                </a:lnTo>
                <a:lnTo>
                  <a:pt x="110" y="312"/>
                </a:lnTo>
                <a:lnTo>
                  <a:pt x="112" y="312"/>
                </a:lnTo>
                <a:lnTo>
                  <a:pt x="332" y="312"/>
                </a:lnTo>
                <a:lnTo>
                  <a:pt x="326" y="318"/>
                </a:lnTo>
                <a:lnTo>
                  <a:pt x="326" y="229"/>
                </a:lnTo>
                <a:lnTo>
                  <a:pt x="332" y="235"/>
                </a:lnTo>
                <a:lnTo>
                  <a:pt x="112" y="235"/>
                </a:lnTo>
                <a:lnTo>
                  <a:pt x="110" y="234"/>
                </a:lnTo>
                <a:lnTo>
                  <a:pt x="109" y="234"/>
                </a:lnTo>
                <a:lnTo>
                  <a:pt x="107" y="233"/>
                </a:lnTo>
                <a:lnTo>
                  <a:pt x="107" y="231"/>
                </a:lnTo>
                <a:lnTo>
                  <a:pt x="106" y="229"/>
                </a:lnTo>
                <a:lnTo>
                  <a:pt x="106" y="104"/>
                </a:lnTo>
                <a:lnTo>
                  <a:pt x="107" y="103"/>
                </a:lnTo>
                <a:lnTo>
                  <a:pt x="107" y="101"/>
                </a:lnTo>
                <a:lnTo>
                  <a:pt x="109" y="100"/>
                </a:lnTo>
                <a:lnTo>
                  <a:pt x="110" y="99"/>
                </a:lnTo>
                <a:lnTo>
                  <a:pt x="112" y="99"/>
                </a:lnTo>
                <a:lnTo>
                  <a:pt x="366" y="99"/>
                </a:lnTo>
                <a:lnTo>
                  <a:pt x="361" y="104"/>
                </a:lnTo>
                <a:lnTo>
                  <a:pt x="361" y="16"/>
                </a:lnTo>
                <a:lnTo>
                  <a:pt x="366" y="21"/>
                </a:lnTo>
                <a:lnTo>
                  <a:pt x="6" y="21"/>
                </a:lnTo>
                <a:lnTo>
                  <a:pt x="11" y="16"/>
                </a:lnTo>
                <a:lnTo>
                  <a:pt x="11" y="541"/>
                </a:lnTo>
                <a:close/>
                <a:moveTo>
                  <a:pt x="591" y="10"/>
                </a:moveTo>
                <a:lnTo>
                  <a:pt x="593" y="10"/>
                </a:lnTo>
                <a:lnTo>
                  <a:pt x="595" y="11"/>
                </a:lnTo>
                <a:lnTo>
                  <a:pt x="596" y="12"/>
                </a:lnTo>
                <a:lnTo>
                  <a:pt x="597" y="14"/>
                </a:lnTo>
                <a:lnTo>
                  <a:pt x="597" y="16"/>
                </a:lnTo>
                <a:lnTo>
                  <a:pt x="597" y="301"/>
                </a:lnTo>
                <a:lnTo>
                  <a:pt x="597" y="332"/>
                </a:lnTo>
                <a:lnTo>
                  <a:pt x="597" y="332"/>
                </a:lnTo>
                <a:lnTo>
                  <a:pt x="598" y="357"/>
                </a:lnTo>
                <a:lnTo>
                  <a:pt x="598" y="356"/>
                </a:lnTo>
                <a:lnTo>
                  <a:pt x="599" y="376"/>
                </a:lnTo>
                <a:lnTo>
                  <a:pt x="599" y="375"/>
                </a:lnTo>
                <a:lnTo>
                  <a:pt x="601" y="388"/>
                </a:lnTo>
                <a:lnTo>
                  <a:pt x="601" y="388"/>
                </a:lnTo>
                <a:lnTo>
                  <a:pt x="603" y="395"/>
                </a:lnTo>
                <a:lnTo>
                  <a:pt x="602" y="395"/>
                </a:lnTo>
                <a:lnTo>
                  <a:pt x="605" y="403"/>
                </a:lnTo>
                <a:lnTo>
                  <a:pt x="605" y="402"/>
                </a:lnTo>
                <a:lnTo>
                  <a:pt x="608" y="409"/>
                </a:lnTo>
                <a:lnTo>
                  <a:pt x="608" y="409"/>
                </a:lnTo>
                <a:lnTo>
                  <a:pt x="611" y="415"/>
                </a:lnTo>
                <a:lnTo>
                  <a:pt x="611" y="415"/>
                </a:lnTo>
                <a:lnTo>
                  <a:pt x="615" y="421"/>
                </a:lnTo>
                <a:lnTo>
                  <a:pt x="615" y="421"/>
                </a:lnTo>
                <a:lnTo>
                  <a:pt x="620" y="427"/>
                </a:lnTo>
                <a:lnTo>
                  <a:pt x="620" y="426"/>
                </a:lnTo>
                <a:lnTo>
                  <a:pt x="625" y="432"/>
                </a:lnTo>
                <a:lnTo>
                  <a:pt x="625" y="431"/>
                </a:lnTo>
                <a:lnTo>
                  <a:pt x="631" y="437"/>
                </a:lnTo>
                <a:lnTo>
                  <a:pt x="631" y="436"/>
                </a:lnTo>
                <a:lnTo>
                  <a:pt x="637" y="441"/>
                </a:lnTo>
                <a:lnTo>
                  <a:pt x="637" y="441"/>
                </a:lnTo>
                <a:lnTo>
                  <a:pt x="644" y="445"/>
                </a:lnTo>
                <a:lnTo>
                  <a:pt x="644" y="444"/>
                </a:lnTo>
                <a:lnTo>
                  <a:pt x="651" y="448"/>
                </a:lnTo>
                <a:lnTo>
                  <a:pt x="651" y="448"/>
                </a:lnTo>
                <a:lnTo>
                  <a:pt x="659" y="450"/>
                </a:lnTo>
                <a:lnTo>
                  <a:pt x="659" y="450"/>
                </a:lnTo>
                <a:lnTo>
                  <a:pt x="668" y="452"/>
                </a:lnTo>
                <a:lnTo>
                  <a:pt x="667" y="452"/>
                </a:lnTo>
                <a:lnTo>
                  <a:pt x="677" y="453"/>
                </a:lnTo>
                <a:lnTo>
                  <a:pt x="677" y="453"/>
                </a:lnTo>
                <a:lnTo>
                  <a:pt x="687" y="454"/>
                </a:lnTo>
                <a:lnTo>
                  <a:pt x="686" y="454"/>
                </a:lnTo>
                <a:lnTo>
                  <a:pt x="697" y="455"/>
                </a:lnTo>
                <a:lnTo>
                  <a:pt x="697" y="455"/>
                </a:lnTo>
                <a:lnTo>
                  <a:pt x="708" y="454"/>
                </a:lnTo>
                <a:lnTo>
                  <a:pt x="708" y="454"/>
                </a:lnTo>
                <a:lnTo>
                  <a:pt x="718" y="453"/>
                </a:lnTo>
                <a:lnTo>
                  <a:pt x="717" y="453"/>
                </a:lnTo>
                <a:lnTo>
                  <a:pt x="727" y="452"/>
                </a:lnTo>
                <a:lnTo>
                  <a:pt x="726" y="452"/>
                </a:lnTo>
                <a:lnTo>
                  <a:pt x="735" y="450"/>
                </a:lnTo>
                <a:lnTo>
                  <a:pt x="735" y="450"/>
                </a:lnTo>
                <a:lnTo>
                  <a:pt x="743" y="448"/>
                </a:lnTo>
                <a:lnTo>
                  <a:pt x="742" y="448"/>
                </a:lnTo>
                <a:lnTo>
                  <a:pt x="750" y="445"/>
                </a:lnTo>
                <a:lnTo>
                  <a:pt x="749" y="445"/>
                </a:lnTo>
                <a:lnTo>
                  <a:pt x="756" y="441"/>
                </a:lnTo>
                <a:lnTo>
                  <a:pt x="755" y="442"/>
                </a:lnTo>
                <a:lnTo>
                  <a:pt x="761" y="437"/>
                </a:lnTo>
                <a:lnTo>
                  <a:pt x="761" y="437"/>
                </a:lnTo>
                <a:lnTo>
                  <a:pt x="766" y="433"/>
                </a:lnTo>
                <a:lnTo>
                  <a:pt x="766" y="433"/>
                </a:lnTo>
                <a:lnTo>
                  <a:pt x="771" y="428"/>
                </a:lnTo>
                <a:lnTo>
                  <a:pt x="771" y="428"/>
                </a:lnTo>
                <a:lnTo>
                  <a:pt x="775" y="423"/>
                </a:lnTo>
                <a:lnTo>
                  <a:pt x="775" y="424"/>
                </a:lnTo>
                <a:lnTo>
                  <a:pt x="778" y="418"/>
                </a:lnTo>
                <a:lnTo>
                  <a:pt x="778" y="418"/>
                </a:lnTo>
                <a:lnTo>
                  <a:pt x="781" y="413"/>
                </a:lnTo>
                <a:lnTo>
                  <a:pt x="781" y="413"/>
                </a:lnTo>
                <a:lnTo>
                  <a:pt x="783" y="407"/>
                </a:lnTo>
                <a:lnTo>
                  <a:pt x="783" y="407"/>
                </a:lnTo>
                <a:lnTo>
                  <a:pt x="785" y="401"/>
                </a:lnTo>
                <a:lnTo>
                  <a:pt x="785" y="401"/>
                </a:lnTo>
                <a:lnTo>
                  <a:pt x="787" y="395"/>
                </a:lnTo>
                <a:lnTo>
                  <a:pt x="786" y="395"/>
                </a:lnTo>
                <a:lnTo>
                  <a:pt x="789" y="380"/>
                </a:lnTo>
                <a:lnTo>
                  <a:pt x="789" y="380"/>
                </a:lnTo>
                <a:lnTo>
                  <a:pt x="790" y="360"/>
                </a:lnTo>
                <a:lnTo>
                  <a:pt x="790" y="360"/>
                </a:lnTo>
                <a:lnTo>
                  <a:pt x="791" y="335"/>
                </a:lnTo>
                <a:lnTo>
                  <a:pt x="791" y="335"/>
                </a:lnTo>
                <a:lnTo>
                  <a:pt x="791" y="306"/>
                </a:lnTo>
                <a:lnTo>
                  <a:pt x="791" y="16"/>
                </a:lnTo>
                <a:lnTo>
                  <a:pt x="792" y="14"/>
                </a:lnTo>
                <a:lnTo>
                  <a:pt x="792" y="12"/>
                </a:lnTo>
                <a:lnTo>
                  <a:pt x="794" y="11"/>
                </a:lnTo>
                <a:lnTo>
                  <a:pt x="795" y="10"/>
                </a:lnTo>
                <a:lnTo>
                  <a:pt x="797" y="10"/>
                </a:lnTo>
                <a:lnTo>
                  <a:pt x="903" y="10"/>
                </a:lnTo>
                <a:lnTo>
                  <a:pt x="905" y="10"/>
                </a:lnTo>
                <a:lnTo>
                  <a:pt x="907" y="11"/>
                </a:lnTo>
                <a:lnTo>
                  <a:pt x="908" y="12"/>
                </a:lnTo>
                <a:lnTo>
                  <a:pt x="909" y="14"/>
                </a:lnTo>
                <a:lnTo>
                  <a:pt x="909" y="16"/>
                </a:lnTo>
                <a:lnTo>
                  <a:pt x="909" y="293"/>
                </a:lnTo>
                <a:lnTo>
                  <a:pt x="908" y="337"/>
                </a:lnTo>
                <a:lnTo>
                  <a:pt x="908" y="337"/>
                </a:lnTo>
                <a:lnTo>
                  <a:pt x="908" y="356"/>
                </a:lnTo>
                <a:lnTo>
                  <a:pt x="908" y="356"/>
                </a:lnTo>
                <a:lnTo>
                  <a:pt x="907" y="374"/>
                </a:lnTo>
                <a:lnTo>
                  <a:pt x="907" y="374"/>
                </a:lnTo>
                <a:lnTo>
                  <a:pt x="906" y="390"/>
                </a:lnTo>
                <a:lnTo>
                  <a:pt x="906" y="390"/>
                </a:lnTo>
                <a:lnTo>
                  <a:pt x="904" y="404"/>
                </a:lnTo>
                <a:lnTo>
                  <a:pt x="904" y="404"/>
                </a:lnTo>
                <a:lnTo>
                  <a:pt x="902" y="417"/>
                </a:lnTo>
                <a:lnTo>
                  <a:pt x="902" y="417"/>
                </a:lnTo>
                <a:lnTo>
                  <a:pt x="900" y="428"/>
                </a:lnTo>
                <a:lnTo>
                  <a:pt x="900" y="428"/>
                </a:lnTo>
                <a:lnTo>
                  <a:pt x="898" y="437"/>
                </a:lnTo>
                <a:lnTo>
                  <a:pt x="898" y="438"/>
                </a:lnTo>
                <a:lnTo>
                  <a:pt x="895" y="447"/>
                </a:lnTo>
                <a:lnTo>
                  <a:pt x="895" y="447"/>
                </a:lnTo>
                <a:lnTo>
                  <a:pt x="892" y="456"/>
                </a:lnTo>
                <a:lnTo>
                  <a:pt x="891" y="456"/>
                </a:lnTo>
                <a:lnTo>
                  <a:pt x="888" y="465"/>
                </a:lnTo>
                <a:lnTo>
                  <a:pt x="888" y="465"/>
                </a:lnTo>
                <a:lnTo>
                  <a:pt x="883" y="473"/>
                </a:lnTo>
                <a:lnTo>
                  <a:pt x="883" y="473"/>
                </a:lnTo>
                <a:lnTo>
                  <a:pt x="879" y="481"/>
                </a:lnTo>
                <a:lnTo>
                  <a:pt x="878" y="481"/>
                </a:lnTo>
                <a:lnTo>
                  <a:pt x="873" y="489"/>
                </a:lnTo>
                <a:lnTo>
                  <a:pt x="873" y="489"/>
                </a:lnTo>
                <a:lnTo>
                  <a:pt x="867" y="496"/>
                </a:lnTo>
                <a:lnTo>
                  <a:pt x="867" y="496"/>
                </a:lnTo>
                <a:lnTo>
                  <a:pt x="861" y="503"/>
                </a:lnTo>
                <a:lnTo>
                  <a:pt x="861" y="503"/>
                </a:lnTo>
                <a:lnTo>
                  <a:pt x="854" y="509"/>
                </a:lnTo>
                <a:lnTo>
                  <a:pt x="854" y="510"/>
                </a:lnTo>
                <a:lnTo>
                  <a:pt x="847" y="515"/>
                </a:lnTo>
                <a:lnTo>
                  <a:pt x="847" y="516"/>
                </a:lnTo>
                <a:lnTo>
                  <a:pt x="839" y="521"/>
                </a:lnTo>
                <a:lnTo>
                  <a:pt x="839" y="521"/>
                </a:lnTo>
                <a:lnTo>
                  <a:pt x="831" y="527"/>
                </a:lnTo>
                <a:lnTo>
                  <a:pt x="831" y="527"/>
                </a:lnTo>
                <a:lnTo>
                  <a:pt x="822" y="532"/>
                </a:lnTo>
                <a:lnTo>
                  <a:pt x="822" y="532"/>
                </a:lnTo>
                <a:lnTo>
                  <a:pt x="813" y="536"/>
                </a:lnTo>
                <a:lnTo>
                  <a:pt x="813" y="536"/>
                </a:lnTo>
                <a:lnTo>
                  <a:pt x="803" y="541"/>
                </a:lnTo>
                <a:lnTo>
                  <a:pt x="803" y="541"/>
                </a:lnTo>
                <a:lnTo>
                  <a:pt x="793" y="544"/>
                </a:lnTo>
                <a:lnTo>
                  <a:pt x="793" y="545"/>
                </a:lnTo>
                <a:lnTo>
                  <a:pt x="782" y="548"/>
                </a:lnTo>
                <a:lnTo>
                  <a:pt x="782" y="548"/>
                </a:lnTo>
                <a:lnTo>
                  <a:pt x="770" y="551"/>
                </a:lnTo>
                <a:lnTo>
                  <a:pt x="770" y="551"/>
                </a:lnTo>
                <a:lnTo>
                  <a:pt x="757" y="553"/>
                </a:lnTo>
                <a:lnTo>
                  <a:pt x="757" y="553"/>
                </a:lnTo>
                <a:lnTo>
                  <a:pt x="744" y="555"/>
                </a:lnTo>
                <a:lnTo>
                  <a:pt x="744" y="555"/>
                </a:lnTo>
                <a:lnTo>
                  <a:pt x="730" y="556"/>
                </a:lnTo>
                <a:lnTo>
                  <a:pt x="730" y="556"/>
                </a:lnTo>
                <a:lnTo>
                  <a:pt x="716" y="557"/>
                </a:lnTo>
                <a:lnTo>
                  <a:pt x="715" y="557"/>
                </a:lnTo>
                <a:lnTo>
                  <a:pt x="700" y="557"/>
                </a:lnTo>
                <a:lnTo>
                  <a:pt x="700" y="557"/>
                </a:lnTo>
                <a:lnTo>
                  <a:pt x="682" y="557"/>
                </a:lnTo>
                <a:lnTo>
                  <a:pt x="682" y="557"/>
                </a:lnTo>
                <a:lnTo>
                  <a:pt x="665" y="556"/>
                </a:lnTo>
                <a:lnTo>
                  <a:pt x="665" y="556"/>
                </a:lnTo>
                <a:lnTo>
                  <a:pt x="649" y="555"/>
                </a:lnTo>
                <a:lnTo>
                  <a:pt x="648" y="555"/>
                </a:lnTo>
                <a:lnTo>
                  <a:pt x="633" y="553"/>
                </a:lnTo>
                <a:lnTo>
                  <a:pt x="633" y="553"/>
                </a:lnTo>
                <a:lnTo>
                  <a:pt x="620" y="550"/>
                </a:lnTo>
                <a:lnTo>
                  <a:pt x="619" y="550"/>
                </a:lnTo>
                <a:lnTo>
                  <a:pt x="607" y="547"/>
                </a:lnTo>
                <a:lnTo>
                  <a:pt x="606" y="547"/>
                </a:lnTo>
                <a:lnTo>
                  <a:pt x="595" y="544"/>
                </a:lnTo>
                <a:lnTo>
                  <a:pt x="594" y="543"/>
                </a:lnTo>
                <a:lnTo>
                  <a:pt x="584" y="539"/>
                </a:lnTo>
                <a:lnTo>
                  <a:pt x="584" y="539"/>
                </a:lnTo>
                <a:lnTo>
                  <a:pt x="575" y="535"/>
                </a:lnTo>
                <a:lnTo>
                  <a:pt x="574" y="535"/>
                </a:lnTo>
                <a:lnTo>
                  <a:pt x="565" y="530"/>
                </a:lnTo>
                <a:lnTo>
                  <a:pt x="565" y="530"/>
                </a:lnTo>
                <a:lnTo>
                  <a:pt x="557" y="524"/>
                </a:lnTo>
                <a:lnTo>
                  <a:pt x="556" y="524"/>
                </a:lnTo>
                <a:lnTo>
                  <a:pt x="548" y="519"/>
                </a:lnTo>
                <a:lnTo>
                  <a:pt x="548" y="519"/>
                </a:lnTo>
                <a:lnTo>
                  <a:pt x="541" y="513"/>
                </a:lnTo>
                <a:lnTo>
                  <a:pt x="540" y="512"/>
                </a:lnTo>
                <a:lnTo>
                  <a:pt x="533" y="506"/>
                </a:lnTo>
                <a:lnTo>
                  <a:pt x="533" y="506"/>
                </a:lnTo>
                <a:lnTo>
                  <a:pt x="527" y="500"/>
                </a:lnTo>
                <a:lnTo>
                  <a:pt x="526" y="499"/>
                </a:lnTo>
                <a:lnTo>
                  <a:pt x="521" y="493"/>
                </a:lnTo>
                <a:lnTo>
                  <a:pt x="520" y="492"/>
                </a:lnTo>
                <a:lnTo>
                  <a:pt x="515" y="485"/>
                </a:lnTo>
                <a:lnTo>
                  <a:pt x="515" y="485"/>
                </a:lnTo>
                <a:lnTo>
                  <a:pt x="510" y="478"/>
                </a:lnTo>
                <a:lnTo>
                  <a:pt x="510" y="478"/>
                </a:lnTo>
                <a:lnTo>
                  <a:pt x="505" y="470"/>
                </a:lnTo>
                <a:lnTo>
                  <a:pt x="505" y="470"/>
                </a:lnTo>
                <a:lnTo>
                  <a:pt x="501" y="463"/>
                </a:lnTo>
                <a:lnTo>
                  <a:pt x="501" y="463"/>
                </a:lnTo>
                <a:lnTo>
                  <a:pt x="498" y="455"/>
                </a:lnTo>
                <a:lnTo>
                  <a:pt x="497" y="455"/>
                </a:lnTo>
                <a:lnTo>
                  <a:pt x="494" y="448"/>
                </a:lnTo>
                <a:lnTo>
                  <a:pt x="494" y="447"/>
                </a:lnTo>
                <a:lnTo>
                  <a:pt x="492" y="440"/>
                </a:lnTo>
                <a:lnTo>
                  <a:pt x="492" y="439"/>
                </a:lnTo>
                <a:lnTo>
                  <a:pt x="489" y="432"/>
                </a:lnTo>
                <a:lnTo>
                  <a:pt x="489" y="431"/>
                </a:lnTo>
                <a:lnTo>
                  <a:pt x="487" y="419"/>
                </a:lnTo>
                <a:lnTo>
                  <a:pt x="487" y="419"/>
                </a:lnTo>
                <a:lnTo>
                  <a:pt x="485" y="406"/>
                </a:lnTo>
                <a:lnTo>
                  <a:pt x="485" y="406"/>
                </a:lnTo>
                <a:lnTo>
                  <a:pt x="483" y="391"/>
                </a:lnTo>
                <a:lnTo>
                  <a:pt x="483" y="391"/>
                </a:lnTo>
                <a:lnTo>
                  <a:pt x="482" y="375"/>
                </a:lnTo>
                <a:lnTo>
                  <a:pt x="482" y="375"/>
                </a:lnTo>
                <a:lnTo>
                  <a:pt x="480" y="357"/>
                </a:lnTo>
                <a:lnTo>
                  <a:pt x="480" y="357"/>
                </a:lnTo>
                <a:lnTo>
                  <a:pt x="480" y="338"/>
                </a:lnTo>
                <a:lnTo>
                  <a:pt x="480" y="338"/>
                </a:lnTo>
                <a:lnTo>
                  <a:pt x="479" y="318"/>
                </a:lnTo>
                <a:lnTo>
                  <a:pt x="479" y="318"/>
                </a:lnTo>
                <a:lnTo>
                  <a:pt x="479" y="296"/>
                </a:lnTo>
                <a:lnTo>
                  <a:pt x="479" y="16"/>
                </a:lnTo>
                <a:lnTo>
                  <a:pt x="479" y="14"/>
                </a:lnTo>
                <a:lnTo>
                  <a:pt x="480" y="12"/>
                </a:lnTo>
                <a:lnTo>
                  <a:pt x="481" y="11"/>
                </a:lnTo>
                <a:lnTo>
                  <a:pt x="483" y="10"/>
                </a:lnTo>
                <a:lnTo>
                  <a:pt x="485" y="10"/>
                </a:lnTo>
                <a:lnTo>
                  <a:pt x="591" y="10"/>
                </a:lnTo>
                <a:lnTo>
                  <a:pt x="591" y="10"/>
                </a:lnTo>
                <a:close/>
                <a:moveTo>
                  <a:pt x="485" y="22"/>
                </a:moveTo>
                <a:lnTo>
                  <a:pt x="491" y="16"/>
                </a:lnTo>
                <a:lnTo>
                  <a:pt x="491" y="297"/>
                </a:lnTo>
                <a:lnTo>
                  <a:pt x="491" y="318"/>
                </a:lnTo>
                <a:lnTo>
                  <a:pt x="491" y="318"/>
                </a:lnTo>
                <a:lnTo>
                  <a:pt x="491" y="338"/>
                </a:lnTo>
                <a:lnTo>
                  <a:pt x="491" y="338"/>
                </a:lnTo>
                <a:lnTo>
                  <a:pt x="492" y="357"/>
                </a:lnTo>
                <a:lnTo>
                  <a:pt x="492" y="357"/>
                </a:lnTo>
                <a:lnTo>
                  <a:pt x="493" y="374"/>
                </a:lnTo>
                <a:lnTo>
                  <a:pt x="493" y="374"/>
                </a:lnTo>
                <a:lnTo>
                  <a:pt x="495" y="390"/>
                </a:lnTo>
                <a:lnTo>
                  <a:pt x="495" y="390"/>
                </a:lnTo>
                <a:lnTo>
                  <a:pt x="496" y="404"/>
                </a:lnTo>
                <a:lnTo>
                  <a:pt x="496" y="404"/>
                </a:lnTo>
                <a:lnTo>
                  <a:pt x="498" y="418"/>
                </a:lnTo>
                <a:lnTo>
                  <a:pt x="498" y="417"/>
                </a:lnTo>
                <a:lnTo>
                  <a:pt x="501" y="429"/>
                </a:lnTo>
                <a:lnTo>
                  <a:pt x="501" y="429"/>
                </a:lnTo>
                <a:lnTo>
                  <a:pt x="503" y="437"/>
                </a:lnTo>
                <a:lnTo>
                  <a:pt x="503" y="436"/>
                </a:lnTo>
                <a:lnTo>
                  <a:pt x="505" y="444"/>
                </a:lnTo>
                <a:lnTo>
                  <a:pt x="505" y="444"/>
                </a:lnTo>
                <a:lnTo>
                  <a:pt x="508" y="451"/>
                </a:lnTo>
                <a:lnTo>
                  <a:pt x="508" y="451"/>
                </a:lnTo>
                <a:lnTo>
                  <a:pt x="511" y="458"/>
                </a:lnTo>
                <a:lnTo>
                  <a:pt x="511" y="458"/>
                </a:lnTo>
                <a:lnTo>
                  <a:pt x="515" y="465"/>
                </a:lnTo>
                <a:lnTo>
                  <a:pt x="515" y="465"/>
                </a:lnTo>
                <a:lnTo>
                  <a:pt x="519" y="472"/>
                </a:lnTo>
                <a:lnTo>
                  <a:pt x="519" y="472"/>
                </a:lnTo>
                <a:lnTo>
                  <a:pt x="524" y="479"/>
                </a:lnTo>
                <a:lnTo>
                  <a:pt x="524" y="478"/>
                </a:lnTo>
                <a:lnTo>
                  <a:pt x="530" y="485"/>
                </a:lnTo>
                <a:lnTo>
                  <a:pt x="529" y="485"/>
                </a:lnTo>
                <a:lnTo>
                  <a:pt x="535" y="492"/>
                </a:lnTo>
                <a:lnTo>
                  <a:pt x="535" y="491"/>
                </a:lnTo>
                <a:lnTo>
                  <a:pt x="541" y="498"/>
                </a:lnTo>
                <a:lnTo>
                  <a:pt x="541" y="498"/>
                </a:lnTo>
                <a:lnTo>
                  <a:pt x="548" y="504"/>
                </a:lnTo>
                <a:lnTo>
                  <a:pt x="548" y="503"/>
                </a:lnTo>
                <a:lnTo>
                  <a:pt x="555" y="509"/>
                </a:lnTo>
                <a:lnTo>
                  <a:pt x="555" y="509"/>
                </a:lnTo>
                <a:lnTo>
                  <a:pt x="563" y="515"/>
                </a:lnTo>
                <a:lnTo>
                  <a:pt x="562" y="515"/>
                </a:lnTo>
                <a:lnTo>
                  <a:pt x="571" y="520"/>
                </a:lnTo>
                <a:lnTo>
                  <a:pt x="570" y="520"/>
                </a:lnTo>
                <a:lnTo>
                  <a:pt x="579" y="524"/>
                </a:lnTo>
                <a:lnTo>
                  <a:pt x="579" y="524"/>
                </a:lnTo>
                <a:lnTo>
                  <a:pt x="589" y="529"/>
                </a:lnTo>
                <a:lnTo>
                  <a:pt x="588" y="529"/>
                </a:lnTo>
                <a:lnTo>
                  <a:pt x="599" y="533"/>
                </a:lnTo>
                <a:lnTo>
                  <a:pt x="598" y="532"/>
                </a:lnTo>
                <a:lnTo>
                  <a:pt x="609" y="536"/>
                </a:lnTo>
                <a:lnTo>
                  <a:pt x="609" y="536"/>
                </a:lnTo>
                <a:lnTo>
                  <a:pt x="622" y="539"/>
                </a:lnTo>
                <a:lnTo>
                  <a:pt x="621" y="539"/>
                </a:lnTo>
                <a:lnTo>
                  <a:pt x="635" y="541"/>
                </a:lnTo>
                <a:lnTo>
                  <a:pt x="635" y="541"/>
                </a:lnTo>
                <a:lnTo>
                  <a:pt x="650" y="543"/>
                </a:lnTo>
                <a:lnTo>
                  <a:pt x="649" y="543"/>
                </a:lnTo>
                <a:lnTo>
                  <a:pt x="665" y="545"/>
                </a:lnTo>
                <a:lnTo>
                  <a:pt x="665" y="545"/>
                </a:lnTo>
                <a:lnTo>
                  <a:pt x="682" y="545"/>
                </a:lnTo>
                <a:lnTo>
                  <a:pt x="682" y="545"/>
                </a:lnTo>
                <a:lnTo>
                  <a:pt x="700" y="546"/>
                </a:lnTo>
                <a:lnTo>
                  <a:pt x="700" y="546"/>
                </a:lnTo>
                <a:lnTo>
                  <a:pt x="715" y="545"/>
                </a:lnTo>
                <a:lnTo>
                  <a:pt x="715" y="545"/>
                </a:lnTo>
                <a:lnTo>
                  <a:pt x="729" y="545"/>
                </a:lnTo>
                <a:lnTo>
                  <a:pt x="729" y="545"/>
                </a:lnTo>
                <a:lnTo>
                  <a:pt x="743" y="543"/>
                </a:lnTo>
                <a:lnTo>
                  <a:pt x="743" y="543"/>
                </a:lnTo>
                <a:lnTo>
                  <a:pt x="756" y="542"/>
                </a:lnTo>
                <a:lnTo>
                  <a:pt x="755" y="542"/>
                </a:lnTo>
                <a:lnTo>
                  <a:pt x="768" y="539"/>
                </a:lnTo>
                <a:lnTo>
                  <a:pt x="767" y="539"/>
                </a:lnTo>
                <a:lnTo>
                  <a:pt x="779" y="537"/>
                </a:lnTo>
                <a:lnTo>
                  <a:pt x="779" y="537"/>
                </a:lnTo>
                <a:lnTo>
                  <a:pt x="789" y="533"/>
                </a:lnTo>
                <a:lnTo>
                  <a:pt x="789" y="534"/>
                </a:lnTo>
                <a:lnTo>
                  <a:pt x="799" y="530"/>
                </a:lnTo>
                <a:lnTo>
                  <a:pt x="799" y="530"/>
                </a:lnTo>
                <a:lnTo>
                  <a:pt x="808" y="526"/>
                </a:lnTo>
                <a:lnTo>
                  <a:pt x="808" y="526"/>
                </a:lnTo>
                <a:lnTo>
                  <a:pt x="817" y="521"/>
                </a:lnTo>
                <a:lnTo>
                  <a:pt x="817" y="522"/>
                </a:lnTo>
                <a:lnTo>
                  <a:pt x="825" y="517"/>
                </a:lnTo>
                <a:lnTo>
                  <a:pt x="825" y="517"/>
                </a:lnTo>
                <a:lnTo>
                  <a:pt x="833" y="512"/>
                </a:lnTo>
                <a:lnTo>
                  <a:pt x="833" y="512"/>
                </a:lnTo>
                <a:lnTo>
                  <a:pt x="840" y="506"/>
                </a:lnTo>
                <a:lnTo>
                  <a:pt x="840" y="506"/>
                </a:lnTo>
                <a:lnTo>
                  <a:pt x="847" y="501"/>
                </a:lnTo>
                <a:lnTo>
                  <a:pt x="846" y="501"/>
                </a:lnTo>
                <a:lnTo>
                  <a:pt x="853" y="495"/>
                </a:lnTo>
                <a:lnTo>
                  <a:pt x="853" y="495"/>
                </a:lnTo>
                <a:lnTo>
                  <a:pt x="859" y="489"/>
                </a:lnTo>
                <a:lnTo>
                  <a:pt x="858" y="489"/>
                </a:lnTo>
                <a:lnTo>
                  <a:pt x="864" y="482"/>
                </a:lnTo>
                <a:lnTo>
                  <a:pt x="864" y="482"/>
                </a:lnTo>
                <a:lnTo>
                  <a:pt x="869" y="475"/>
                </a:lnTo>
                <a:lnTo>
                  <a:pt x="869" y="475"/>
                </a:lnTo>
                <a:lnTo>
                  <a:pt x="873" y="468"/>
                </a:lnTo>
                <a:lnTo>
                  <a:pt x="873" y="468"/>
                </a:lnTo>
                <a:lnTo>
                  <a:pt x="877" y="460"/>
                </a:lnTo>
                <a:lnTo>
                  <a:pt x="877" y="460"/>
                </a:lnTo>
                <a:lnTo>
                  <a:pt x="881" y="452"/>
                </a:lnTo>
                <a:lnTo>
                  <a:pt x="881" y="452"/>
                </a:lnTo>
                <a:lnTo>
                  <a:pt x="884" y="443"/>
                </a:lnTo>
                <a:lnTo>
                  <a:pt x="884" y="444"/>
                </a:lnTo>
                <a:lnTo>
                  <a:pt x="887" y="434"/>
                </a:lnTo>
                <a:lnTo>
                  <a:pt x="887" y="435"/>
                </a:lnTo>
                <a:lnTo>
                  <a:pt x="889" y="425"/>
                </a:lnTo>
                <a:lnTo>
                  <a:pt x="889" y="425"/>
                </a:lnTo>
                <a:lnTo>
                  <a:pt x="891" y="415"/>
                </a:lnTo>
                <a:lnTo>
                  <a:pt x="891" y="415"/>
                </a:lnTo>
                <a:lnTo>
                  <a:pt x="893" y="403"/>
                </a:lnTo>
                <a:lnTo>
                  <a:pt x="893" y="403"/>
                </a:lnTo>
                <a:lnTo>
                  <a:pt x="894" y="389"/>
                </a:lnTo>
                <a:lnTo>
                  <a:pt x="894" y="389"/>
                </a:lnTo>
                <a:lnTo>
                  <a:pt x="895" y="373"/>
                </a:lnTo>
                <a:lnTo>
                  <a:pt x="895" y="373"/>
                </a:lnTo>
                <a:lnTo>
                  <a:pt x="896" y="356"/>
                </a:lnTo>
                <a:lnTo>
                  <a:pt x="896" y="356"/>
                </a:lnTo>
                <a:lnTo>
                  <a:pt x="897" y="336"/>
                </a:lnTo>
                <a:lnTo>
                  <a:pt x="897" y="337"/>
                </a:lnTo>
                <a:lnTo>
                  <a:pt x="897" y="293"/>
                </a:lnTo>
                <a:lnTo>
                  <a:pt x="897" y="16"/>
                </a:lnTo>
                <a:lnTo>
                  <a:pt x="903" y="22"/>
                </a:lnTo>
                <a:lnTo>
                  <a:pt x="797" y="22"/>
                </a:lnTo>
                <a:lnTo>
                  <a:pt x="803" y="16"/>
                </a:lnTo>
                <a:lnTo>
                  <a:pt x="803" y="307"/>
                </a:lnTo>
                <a:lnTo>
                  <a:pt x="802" y="336"/>
                </a:lnTo>
                <a:lnTo>
                  <a:pt x="802" y="336"/>
                </a:lnTo>
                <a:lnTo>
                  <a:pt x="801" y="361"/>
                </a:lnTo>
                <a:lnTo>
                  <a:pt x="801" y="361"/>
                </a:lnTo>
                <a:lnTo>
                  <a:pt x="800" y="381"/>
                </a:lnTo>
                <a:lnTo>
                  <a:pt x="800" y="382"/>
                </a:lnTo>
                <a:lnTo>
                  <a:pt x="798" y="397"/>
                </a:lnTo>
                <a:lnTo>
                  <a:pt x="798" y="398"/>
                </a:lnTo>
                <a:lnTo>
                  <a:pt x="796" y="404"/>
                </a:lnTo>
                <a:lnTo>
                  <a:pt x="796" y="405"/>
                </a:lnTo>
                <a:lnTo>
                  <a:pt x="794" y="411"/>
                </a:lnTo>
                <a:lnTo>
                  <a:pt x="794" y="412"/>
                </a:lnTo>
                <a:lnTo>
                  <a:pt x="791" y="418"/>
                </a:lnTo>
                <a:lnTo>
                  <a:pt x="791" y="418"/>
                </a:lnTo>
                <a:lnTo>
                  <a:pt x="788" y="424"/>
                </a:lnTo>
                <a:lnTo>
                  <a:pt x="788" y="425"/>
                </a:lnTo>
                <a:lnTo>
                  <a:pt x="784" y="430"/>
                </a:lnTo>
                <a:lnTo>
                  <a:pt x="784" y="431"/>
                </a:lnTo>
                <a:lnTo>
                  <a:pt x="779" y="436"/>
                </a:lnTo>
                <a:lnTo>
                  <a:pt x="779" y="436"/>
                </a:lnTo>
                <a:lnTo>
                  <a:pt x="774" y="441"/>
                </a:lnTo>
                <a:lnTo>
                  <a:pt x="774" y="441"/>
                </a:lnTo>
                <a:lnTo>
                  <a:pt x="769" y="446"/>
                </a:lnTo>
                <a:lnTo>
                  <a:pt x="768" y="446"/>
                </a:lnTo>
                <a:lnTo>
                  <a:pt x="762" y="451"/>
                </a:lnTo>
                <a:lnTo>
                  <a:pt x="762" y="451"/>
                </a:lnTo>
                <a:lnTo>
                  <a:pt x="755" y="455"/>
                </a:lnTo>
                <a:lnTo>
                  <a:pt x="754" y="455"/>
                </a:lnTo>
                <a:lnTo>
                  <a:pt x="747" y="458"/>
                </a:lnTo>
                <a:lnTo>
                  <a:pt x="746" y="458"/>
                </a:lnTo>
                <a:lnTo>
                  <a:pt x="738" y="461"/>
                </a:lnTo>
                <a:lnTo>
                  <a:pt x="738" y="461"/>
                </a:lnTo>
                <a:lnTo>
                  <a:pt x="729" y="463"/>
                </a:lnTo>
                <a:lnTo>
                  <a:pt x="728" y="463"/>
                </a:lnTo>
                <a:lnTo>
                  <a:pt x="719" y="465"/>
                </a:lnTo>
                <a:lnTo>
                  <a:pt x="719" y="465"/>
                </a:lnTo>
                <a:lnTo>
                  <a:pt x="708" y="466"/>
                </a:lnTo>
                <a:lnTo>
                  <a:pt x="708" y="466"/>
                </a:lnTo>
                <a:lnTo>
                  <a:pt x="697" y="466"/>
                </a:lnTo>
                <a:lnTo>
                  <a:pt x="697" y="466"/>
                </a:lnTo>
                <a:lnTo>
                  <a:pt x="686" y="466"/>
                </a:lnTo>
                <a:lnTo>
                  <a:pt x="686" y="466"/>
                </a:lnTo>
                <a:lnTo>
                  <a:pt x="675" y="465"/>
                </a:lnTo>
                <a:lnTo>
                  <a:pt x="675" y="465"/>
                </a:lnTo>
                <a:lnTo>
                  <a:pt x="665" y="463"/>
                </a:lnTo>
                <a:lnTo>
                  <a:pt x="665" y="463"/>
                </a:lnTo>
                <a:lnTo>
                  <a:pt x="656" y="461"/>
                </a:lnTo>
                <a:lnTo>
                  <a:pt x="656" y="461"/>
                </a:lnTo>
                <a:lnTo>
                  <a:pt x="647" y="458"/>
                </a:lnTo>
                <a:lnTo>
                  <a:pt x="647" y="458"/>
                </a:lnTo>
                <a:lnTo>
                  <a:pt x="639" y="455"/>
                </a:lnTo>
                <a:lnTo>
                  <a:pt x="638" y="454"/>
                </a:lnTo>
                <a:lnTo>
                  <a:pt x="631" y="450"/>
                </a:lnTo>
                <a:lnTo>
                  <a:pt x="631" y="450"/>
                </a:lnTo>
                <a:lnTo>
                  <a:pt x="624" y="445"/>
                </a:lnTo>
                <a:lnTo>
                  <a:pt x="624" y="445"/>
                </a:lnTo>
                <a:lnTo>
                  <a:pt x="618" y="440"/>
                </a:lnTo>
                <a:lnTo>
                  <a:pt x="617" y="440"/>
                </a:lnTo>
                <a:lnTo>
                  <a:pt x="612" y="434"/>
                </a:lnTo>
                <a:lnTo>
                  <a:pt x="611" y="434"/>
                </a:lnTo>
                <a:lnTo>
                  <a:pt x="606" y="428"/>
                </a:lnTo>
                <a:lnTo>
                  <a:pt x="606" y="427"/>
                </a:lnTo>
                <a:lnTo>
                  <a:pt x="602" y="421"/>
                </a:lnTo>
                <a:lnTo>
                  <a:pt x="602" y="421"/>
                </a:lnTo>
                <a:lnTo>
                  <a:pt x="598" y="414"/>
                </a:lnTo>
                <a:lnTo>
                  <a:pt x="597" y="413"/>
                </a:lnTo>
                <a:lnTo>
                  <a:pt x="594" y="406"/>
                </a:lnTo>
                <a:lnTo>
                  <a:pt x="594" y="406"/>
                </a:lnTo>
                <a:lnTo>
                  <a:pt x="592" y="398"/>
                </a:lnTo>
                <a:lnTo>
                  <a:pt x="591" y="398"/>
                </a:lnTo>
                <a:lnTo>
                  <a:pt x="590" y="390"/>
                </a:lnTo>
                <a:lnTo>
                  <a:pt x="589" y="389"/>
                </a:lnTo>
                <a:lnTo>
                  <a:pt x="588" y="376"/>
                </a:lnTo>
                <a:lnTo>
                  <a:pt x="588" y="376"/>
                </a:lnTo>
                <a:lnTo>
                  <a:pt x="587" y="357"/>
                </a:lnTo>
                <a:lnTo>
                  <a:pt x="587" y="357"/>
                </a:lnTo>
                <a:lnTo>
                  <a:pt x="586" y="332"/>
                </a:lnTo>
                <a:lnTo>
                  <a:pt x="586" y="332"/>
                </a:lnTo>
                <a:lnTo>
                  <a:pt x="585" y="301"/>
                </a:lnTo>
                <a:lnTo>
                  <a:pt x="585" y="16"/>
                </a:lnTo>
                <a:lnTo>
                  <a:pt x="591" y="22"/>
                </a:lnTo>
                <a:lnTo>
                  <a:pt x="485" y="22"/>
                </a:lnTo>
                <a:close/>
                <a:moveTo>
                  <a:pt x="1159" y="104"/>
                </a:moveTo>
                <a:lnTo>
                  <a:pt x="1165" y="110"/>
                </a:lnTo>
                <a:lnTo>
                  <a:pt x="1009" y="110"/>
                </a:lnTo>
                <a:lnTo>
                  <a:pt x="1007" y="110"/>
                </a:lnTo>
                <a:lnTo>
                  <a:pt x="1005" y="109"/>
                </a:lnTo>
                <a:lnTo>
                  <a:pt x="1004" y="108"/>
                </a:lnTo>
                <a:lnTo>
                  <a:pt x="1003" y="106"/>
                </a:lnTo>
                <a:lnTo>
                  <a:pt x="1003" y="104"/>
                </a:lnTo>
                <a:lnTo>
                  <a:pt x="1003" y="16"/>
                </a:lnTo>
                <a:lnTo>
                  <a:pt x="1003" y="14"/>
                </a:lnTo>
                <a:lnTo>
                  <a:pt x="1004" y="12"/>
                </a:lnTo>
                <a:lnTo>
                  <a:pt x="1005" y="11"/>
                </a:lnTo>
                <a:lnTo>
                  <a:pt x="1007" y="10"/>
                </a:lnTo>
                <a:lnTo>
                  <a:pt x="1009" y="10"/>
                </a:lnTo>
                <a:lnTo>
                  <a:pt x="1426" y="10"/>
                </a:lnTo>
                <a:lnTo>
                  <a:pt x="1428" y="10"/>
                </a:lnTo>
                <a:lnTo>
                  <a:pt x="1430" y="11"/>
                </a:lnTo>
                <a:lnTo>
                  <a:pt x="1431" y="12"/>
                </a:lnTo>
                <a:lnTo>
                  <a:pt x="1432" y="14"/>
                </a:lnTo>
                <a:lnTo>
                  <a:pt x="1432" y="16"/>
                </a:lnTo>
                <a:lnTo>
                  <a:pt x="1432" y="104"/>
                </a:lnTo>
                <a:lnTo>
                  <a:pt x="1432" y="106"/>
                </a:lnTo>
                <a:lnTo>
                  <a:pt x="1431" y="108"/>
                </a:lnTo>
                <a:lnTo>
                  <a:pt x="1430" y="109"/>
                </a:lnTo>
                <a:lnTo>
                  <a:pt x="1428" y="110"/>
                </a:lnTo>
                <a:lnTo>
                  <a:pt x="1426" y="110"/>
                </a:lnTo>
                <a:lnTo>
                  <a:pt x="1271" y="110"/>
                </a:lnTo>
                <a:lnTo>
                  <a:pt x="1277" y="104"/>
                </a:lnTo>
                <a:lnTo>
                  <a:pt x="1277" y="541"/>
                </a:lnTo>
                <a:lnTo>
                  <a:pt x="1276" y="543"/>
                </a:lnTo>
                <a:lnTo>
                  <a:pt x="1276" y="545"/>
                </a:lnTo>
                <a:lnTo>
                  <a:pt x="1274" y="546"/>
                </a:lnTo>
                <a:lnTo>
                  <a:pt x="1273" y="547"/>
                </a:lnTo>
                <a:lnTo>
                  <a:pt x="1271" y="547"/>
                </a:lnTo>
                <a:lnTo>
                  <a:pt x="1165" y="547"/>
                </a:lnTo>
                <a:lnTo>
                  <a:pt x="1163" y="547"/>
                </a:lnTo>
                <a:lnTo>
                  <a:pt x="1161" y="546"/>
                </a:lnTo>
                <a:lnTo>
                  <a:pt x="1160" y="545"/>
                </a:lnTo>
                <a:lnTo>
                  <a:pt x="1159" y="543"/>
                </a:lnTo>
                <a:lnTo>
                  <a:pt x="1159" y="541"/>
                </a:lnTo>
                <a:lnTo>
                  <a:pt x="1159" y="104"/>
                </a:lnTo>
                <a:close/>
                <a:moveTo>
                  <a:pt x="1170" y="541"/>
                </a:moveTo>
                <a:lnTo>
                  <a:pt x="1165" y="536"/>
                </a:lnTo>
                <a:lnTo>
                  <a:pt x="1271" y="536"/>
                </a:lnTo>
                <a:lnTo>
                  <a:pt x="1265" y="541"/>
                </a:lnTo>
                <a:lnTo>
                  <a:pt x="1265" y="104"/>
                </a:lnTo>
                <a:lnTo>
                  <a:pt x="1266" y="103"/>
                </a:lnTo>
                <a:lnTo>
                  <a:pt x="1266" y="101"/>
                </a:lnTo>
                <a:lnTo>
                  <a:pt x="1268" y="100"/>
                </a:lnTo>
                <a:lnTo>
                  <a:pt x="1269" y="99"/>
                </a:lnTo>
                <a:lnTo>
                  <a:pt x="1271" y="99"/>
                </a:lnTo>
                <a:lnTo>
                  <a:pt x="1426" y="99"/>
                </a:lnTo>
                <a:lnTo>
                  <a:pt x="1421" y="104"/>
                </a:lnTo>
                <a:lnTo>
                  <a:pt x="1421" y="16"/>
                </a:lnTo>
                <a:lnTo>
                  <a:pt x="1426" y="21"/>
                </a:lnTo>
                <a:lnTo>
                  <a:pt x="1009" y="21"/>
                </a:lnTo>
                <a:lnTo>
                  <a:pt x="1014" y="16"/>
                </a:lnTo>
                <a:lnTo>
                  <a:pt x="1014" y="104"/>
                </a:lnTo>
                <a:lnTo>
                  <a:pt x="1009" y="99"/>
                </a:lnTo>
                <a:lnTo>
                  <a:pt x="1165" y="99"/>
                </a:lnTo>
                <a:lnTo>
                  <a:pt x="1166" y="99"/>
                </a:lnTo>
                <a:lnTo>
                  <a:pt x="1168" y="100"/>
                </a:lnTo>
                <a:lnTo>
                  <a:pt x="1169" y="101"/>
                </a:lnTo>
                <a:lnTo>
                  <a:pt x="1170" y="103"/>
                </a:lnTo>
                <a:lnTo>
                  <a:pt x="1170" y="104"/>
                </a:lnTo>
                <a:lnTo>
                  <a:pt x="1170" y="541"/>
                </a:lnTo>
                <a:lnTo>
                  <a:pt x="1170" y="541"/>
                </a:lnTo>
                <a:close/>
                <a:moveTo>
                  <a:pt x="1630" y="10"/>
                </a:moveTo>
                <a:lnTo>
                  <a:pt x="1632" y="10"/>
                </a:lnTo>
                <a:lnTo>
                  <a:pt x="1633" y="11"/>
                </a:lnTo>
                <a:lnTo>
                  <a:pt x="1635" y="12"/>
                </a:lnTo>
                <a:lnTo>
                  <a:pt x="1635" y="14"/>
                </a:lnTo>
                <a:lnTo>
                  <a:pt x="1636" y="16"/>
                </a:lnTo>
                <a:lnTo>
                  <a:pt x="1636" y="301"/>
                </a:lnTo>
                <a:lnTo>
                  <a:pt x="1636" y="332"/>
                </a:lnTo>
                <a:lnTo>
                  <a:pt x="1636" y="332"/>
                </a:lnTo>
                <a:lnTo>
                  <a:pt x="1637" y="357"/>
                </a:lnTo>
                <a:lnTo>
                  <a:pt x="1637" y="356"/>
                </a:lnTo>
                <a:lnTo>
                  <a:pt x="1638" y="376"/>
                </a:lnTo>
                <a:lnTo>
                  <a:pt x="1638" y="375"/>
                </a:lnTo>
                <a:lnTo>
                  <a:pt x="1640" y="388"/>
                </a:lnTo>
                <a:lnTo>
                  <a:pt x="1639" y="388"/>
                </a:lnTo>
                <a:lnTo>
                  <a:pt x="1641" y="395"/>
                </a:lnTo>
                <a:lnTo>
                  <a:pt x="1641" y="395"/>
                </a:lnTo>
                <a:lnTo>
                  <a:pt x="1644" y="403"/>
                </a:lnTo>
                <a:lnTo>
                  <a:pt x="1644" y="402"/>
                </a:lnTo>
                <a:lnTo>
                  <a:pt x="1647" y="409"/>
                </a:lnTo>
                <a:lnTo>
                  <a:pt x="1647" y="409"/>
                </a:lnTo>
                <a:lnTo>
                  <a:pt x="1650" y="415"/>
                </a:lnTo>
                <a:lnTo>
                  <a:pt x="1650" y="415"/>
                </a:lnTo>
                <a:lnTo>
                  <a:pt x="1654" y="421"/>
                </a:lnTo>
                <a:lnTo>
                  <a:pt x="1654" y="421"/>
                </a:lnTo>
                <a:lnTo>
                  <a:pt x="1659" y="427"/>
                </a:lnTo>
                <a:lnTo>
                  <a:pt x="1659" y="426"/>
                </a:lnTo>
                <a:lnTo>
                  <a:pt x="1664" y="432"/>
                </a:lnTo>
                <a:lnTo>
                  <a:pt x="1664" y="431"/>
                </a:lnTo>
                <a:lnTo>
                  <a:pt x="1670" y="437"/>
                </a:lnTo>
                <a:lnTo>
                  <a:pt x="1670" y="436"/>
                </a:lnTo>
                <a:lnTo>
                  <a:pt x="1676" y="441"/>
                </a:lnTo>
                <a:lnTo>
                  <a:pt x="1676" y="441"/>
                </a:lnTo>
                <a:lnTo>
                  <a:pt x="1683" y="445"/>
                </a:lnTo>
                <a:lnTo>
                  <a:pt x="1683" y="444"/>
                </a:lnTo>
                <a:lnTo>
                  <a:pt x="1690" y="448"/>
                </a:lnTo>
                <a:lnTo>
                  <a:pt x="1690" y="448"/>
                </a:lnTo>
                <a:lnTo>
                  <a:pt x="1698" y="450"/>
                </a:lnTo>
                <a:lnTo>
                  <a:pt x="1698" y="450"/>
                </a:lnTo>
                <a:lnTo>
                  <a:pt x="1707" y="452"/>
                </a:lnTo>
                <a:lnTo>
                  <a:pt x="1706" y="452"/>
                </a:lnTo>
                <a:lnTo>
                  <a:pt x="1716" y="454"/>
                </a:lnTo>
                <a:lnTo>
                  <a:pt x="1716" y="454"/>
                </a:lnTo>
                <a:lnTo>
                  <a:pt x="1726" y="454"/>
                </a:lnTo>
                <a:lnTo>
                  <a:pt x="1725" y="454"/>
                </a:lnTo>
                <a:lnTo>
                  <a:pt x="1736" y="455"/>
                </a:lnTo>
                <a:lnTo>
                  <a:pt x="1736" y="455"/>
                </a:lnTo>
                <a:lnTo>
                  <a:pt x="1747" y="454"/>
                </a:lnTo>
                <a:lnTo>
                  <a:pt x="1747" y="454"/>
                </a:lnTo>
                <a:lnTo>
                  <a:pt x="1757" y="454"/>
                </a:lnTo>
                <a:lnTo>
                  <a:pt x="1756" y="454"/>
                </a:lnTo>
                <a:lnTo>
                  <a:pt x="1766" y="452"/>
                </a:lnTo>
                <a:lnTo>
                  <a:pt x="1765" y="452"/>
                </a:lnTo>
                <a:lnTo>
                  <a:pt x="1774" y="450"/>
                </a:lnTo>
                <a:lnTo>
                  <a:pt x="1774" y="450"/>
                </a:lnTo>
                <a:lnTo>
                  <a:pt x="1782" y="448"/>
                </a:lnTo>
                <a:lnTo>
                  <a:pt x="1781" y="448"/>
                </a:lnTo>
                <a:lnTo>
                  <a:pt x="1789" y="445"/>
                </a:lnTo>
                <a:lnTo>
                  <a:pt x="1788" y="445"/>
                </a:lnTo>
                <a:lnTo>
                  <a:pt x="1795" y="441"/>
                </a:lnTo>
                <a:lnTo>
                  <a:pt x="1794" y="442"/>
                </a:lnTo>
                <a:lnTo>
                  <a:pt x="1800" y="437"/>
                </a:lnTo>
                <a:lnTo>
                  <a:pt x="1800" y="438"/>
                </a:lnTo>
                <a:lnTo>
                  <a:pt x="1805" y="433"/>
                </a:lnTo>
                <a:lnTo>
                  <a:pt x="1805" y="433"/>
                </a:lnTo>
                <a:lnTo>
                  <a:pt x="1810" y="428"/>
                </a:lnTo>
                <a:lnTo>
                  <a:pt x="1810" y="428"/>
                </a:lnTo>
                <a:lnTo>
                  <a:pt x="1814" y="423"/>
                </a:lnTo>
                <a:lnTo>
                  <a:pt x="1814" y="424"/>
                </a:lnTo>
                <a:lnTo>
                  <a:pt x="1817" y="418"/>
                </a:lnTo>
                <a:lnTo>
                  <a:pt x="1817" y="419"/>
                </a:lnTo>
                <a:lnTo>
                  <a:pt x="1820" y="413"/>
                </a:lnTo>
                <a:lnTo>
                  <a:pt x="1820" y="413"/>
                </a:lnTo>
                <a:lnTo>
                  <a:pt x="1822" y="407"/>
                </a:lnTo>
                <a:lnTo>
                  <a:pt x="1822" y="407"/>
                </a:lnTo>
                <a:lnTo>
                  <a:pt x="1824" y="401"/>
                </a:lnTo>
                <a:lnTo>
                  <a:pt x="1824" y="402"/>
                </a:lnTo>
                <a:lnTo>
                  <a:pt x="1826" y="395"/>
                </a:lnTo>
                <a:lnTo>
                  <a:pt x="1825" y="395"/>
                </a:lnTo>
                <a:lnTo>
                  <a:pt x="1828" y="380"/>
                </a:lnTo>
                <a:lnTo>
                  <a:pt x="1828" y="380"/>
                </a:lnTo>
                <a:lnTo>
                  <a:pt x="1829" y="360"/>
                </a:lnTo>
                <a:lnTo>
                  <a:pt x="1829" y="360"/>
                </a:lnTo>
                <a:lnTo>
                  <a:pt x="1830" y="335"/>
                </a:lnTo>
                <a:lnTo>
                  <a:pt x="1830" y="336"/>
                </a:lnTo>
                <a:lnTo>
                  <a:pt x="1830" y="307"/>
                </a:lnTo>
                <a:lnTo>
                  <a:pt x="1830" y="16"/>
                </a:lnTo>
                <a:lnTo>
                  <a:pt x="1831" y="14"/>
                </a:lnTo>
                <a:lnTo>
                  <a:pt x="1831" y="12"/>
                </a:lnTo>
                <a:lnTo>
                  <a:pt x="1833" y="11"/>
                </a:lnTo>
                <a:lnTo>
                  <a:pt x="1834" y="10"/>
                </a:lnTo>
                <a:lnTo>
                  <a:pt x="1836" y="10"/>
                </a:lnTo>
                <a:lnTo>
                  <a:pt x="1942" y="10"/>
                </a:lnTo>
                <a:lnTo>
                  <a:pt x="1944" y="10"/>
                </a:lnTo>
                <a:lnTo>
                  <a:pt x="1946" y="11"/>
                </a:lnTo>
                <a:lnTo>
                  <a:pt x="1947" y="12"/>
                </a:lnTo>
                <a:lnTo>
                  <a:pt x="1948" y="14"/>
                </a:lnTo>
                <a:lnTo>
                  <a:pt x="1948" y="16"/>
                </a:lnTo>
                <a:lnTo>
                  <a:pt x="1948" y="293"/>
                </a:lnTo>
                <a:lnTo>
                  <a:pt x="1947" y="337"/>
                </a:lnTo>
                <a:lnTo>
                  <a:pt x="1947" y="337"/>
                </a:lnTo>
                <a:lnTo>
                  <a:pt x="1947" y="356"/>
                </a:lnTo>
                <a:lnTo>
                  <a:pt x="1947" y="356"/>
                </a:lnTo>
                <a:lnTo>
                  <a:pt x="1946" y="374"/>
                </a:lnTo>
                <a:lnTo>
                  <a:pt x="1946" y="374"/>
                </a:lnTo>
                <a:lnTo>
                  <a:pt x="1945" y="390"/>
                </a:lnTo>
                <a:lnTo>
                  <a:pt x="1945" y="390"/>
                </a:lnTo>
                <a:lnTo>
                  <a:pt x="1943" y="404"/>
                </a:lnTo>
                <a:lnTo>
                  <a:pt x="1943" y="404"/>
                </a:lnTo>
                <a:lnTo>
                  <a:pt x="1941" y="417"/>
                </a:lnTo>
                <a:lnTo>
                  <a:pt x="1941" y="417"/>
                </a:lnTo>
                <a:lnTo>
                  <a:pt x="1939" y="428"/>
                </a:lnTo>
                <a:lnTo>
                  <a:pt x="1939" y="428"/>
                </a:lnTo>
                <a:lnTo>
                  <a:pt x="1937" y="437"/>
                </a:lnTo>
                <a:lnTo>
                  <a:pt x="1937" y="438"/>
                </a:lnTo>
                <a:lnTo>
                  <a:pt x="1934" y="447"/>
                </a:lnTo>
                <a:lnTo>
                  <a:pt x="1934" y="447"/>
                </a:lnTo>
                <a:lnTo>
                  <a:pt x="1931" y="456"/>
                </a:lnTo>
                <a:lnTo>
                  <a:pt x="1930" y="456"/>
                </a:lnTo>
                <a:lnTo>
                  <a:pt x="1927" y="465"/>
                </a:lnTo>
                <a:lnTo>
                  <a:pt x="1927" y="465"/>
                </a:lnTo>
                <a:lnTo>
                  <a:pt x="1922" y="473"/>
                </a:lnTo>
                <a:lnTo>
                  <a:pt x="1922" y="473"/>
                </a:lnTo>
                <a:lnTo>
                  <a:pt x="1918" y="481"/>
                </a:lnTo>
                <a:lnTo>
                  <a:pt x="1917" y="481"/>
                </a:lnTo>
                <a:lnTo>
                  <a:pt x="1912" y="489"/>
                </a:lnTo>
                <a:lnTo>
                  <a:pt x="1912" y="489"/>
                </a:lnTo>
                <a:lnTo>
                  <a:pt x="1906" y="496"/>
                </a:lnTo>
                <a:lnTo>
                  <a:pt x="1906" y="496"/>
                </a:lnTo>
                <a:lnTo>
                  <a:pt x="1900" y="503"/>
                </a:lnTo>
                <a:lnTo>
                  <a:pt x="1900" y="503"/>
                </a:lnTo>
                <a:lnTo>
                  <a:pt x="1893" y="509"/>
                </a:lnTo>
                <a:lnTo>
                  <a:pt x="1893" y="510"/>
                </a:lnTo>
                <a:lnTo>
                  <a:pt x="1886" y="515"/>
                </a:lnTo>
                <a:lnTo>
                  <a:pt x="1886" y="516"/>
                </a:lnTo>
                <a:lnTo>
                  <a:pt x="1878" y="521"/>
                </a:lnTo>
                <a:lnTo>
                  <a:pt x="1878" y="521"/>
                </a:lnTo>
                <a:lnTo>
                  <a:pt x="1870" y="527"/>
                </a:lnTo>
                <a:lnTo>
                  <a:pt x="1870" y="527"/>
                </a:lnTo>
                <a:lnTo>
                  <a:pt x="1861" y="532"/>
                </a:lnTo>
                <a:lnTo>
                  <a:pt x="1861" y="532"/>
                </a:lnTo>
                <a:lnTo>
                  <a:pt x="1852" y="536"/>
                </a:lnTo>
                <a:lnTo>
                  <a:pt x="1852" y="536"/>
                </a:lnTo>
                <a:lnTo>
                  <a:pt x="1842" y="541"/>
                </a:lnTo>
                <a:lnTo>
                  <a:pt x="1842" y="541"/>
                </a:lnTo>
                <a:lnTo>
                  <a:pt x="1832" y="544"/>
                </a:lnTo>
                <a:lnTo>
                  <a:pt x="1832" y="545"/>
                </a:lnTo>
                <a:lnTo>
                  <a:pt x="1821" y="548"/>
                </a:lnTo>
                <a:lnTo>
                  <a:pt x="1821" y="548"/>
                </a:lnTo>
                <a:lnTo>
                  <a:pt x="1809" y="551"/>
                </a:lnTo>
                <a:lnTo>
                  <a:pt x="1809" y="551"/>
                </a:lnTo>
                <a:lnTo>
                  <a:pt x="1796" y="553"/>
                </a:lnTo>
                <a:lnTo>
                  <a:pt x="1796" y="553"/>
                </a:lnTo>
                <a:lnTo>
                  <a:pt x="1783" y="555"/>
                </a:lnTo>
                <a:lnTo>
                  <a:pt x="1783" y="555"/>
                </a:lnTo>
                <a:lnTo>
                  <a:pt x="1769" y="556"/>
                </a:lnTo>
                <a:lnTo>
                  <a:pt x="1769" y="556"/>
                </a:lnTo>
                <a:lnTo>
                  <a:pt x="1755" y="557"/>
                </a:lnTo>
                <a:lnTo>
                  <a:pt x="1754" y="557"/>
                </a:lnTo>
                <a:lnTo>
                  <a:pt x="1739" y="557"/>
                </a:lnTo>
                <a:lnTo>
                  <a:pt x="1739" y="557"/>
                </a:lnTo>
                <a:lnTo>
                  <a:pt x="1721" y="557"/>
                </a:lnTo>
                <a:lnTo>
                  <a:pt x="1721" y="557"/>
                </a:lnTo>
                <a:lnTo>
                  <a:pt x="1704" y="556"/>
                </a:lnTo>
                <a:lnTo>
                  <a:pt x="1704" y="556"/>
                </a:lnTo>
                <a:lnTo>
                  <a:pt x="1688" y="555"/>
                </a:lnTo>
                <a:lnTo>
                  <a:pt x="1687" y="555"/>
                </a:lnTo>
                <a:lnTo>
                  <a:pt x="1672" y="553"/>
                </a:lnTo>
                <a:lnTo>
                  <a:pt x="1672" y="553"/>
                </a:lnTo>
                <a:lnTo>
                  <a:pt x="1659" y="550"/>
                </a:lnTo>
                <a:lnTo>
                  <a:pt x="1658" y="550"/>
                </a:lnTo>
                <a:lnTo>
                  <a:pt x="1646" y="547"/>
                </a:lnTo>
                <a:lnTo>
                  <a:pt x="1645" y="547"/>
                </a:lnTo>
                <a:lnTo>
                  <a:pt x="1634" y="544"/>
                </a:lnTo>
                <a:lnTo>
                  <a:pt x="1633" y="543"/>
                </a:lnTo>
                <a:lnTo>
                  <a:pt x="1623" y="539"/>
                </a:lnTo>
                <a:lnTo>
                  <a:pt x="1623" y="539"/>
                </a:lnTo>
                <a:lnTo>
                  <a:pt x="1614" y="535"/>
                </a:lnTo>
                <a:lnTo>
                  <a:pt x="1613" y="535"/>
                </a:lnTo>
                <a:lnTo>
                  <a:pt x="1604" y="530"/>
                </a:lnTo>
                <a:lnTo>
                  <a:pt x="1604" y="530"/>
                </a:lnTo>
                <a:lnTo>
                  <a:pt x="1596" y="524"/>
                </a:lnTo>
                <a:lnTo>
                  <a:pt x="1595" y="524"/>
                </a:lnTo>
                <a:lnTo>
                  <a:pt x="1587" y="519"/>
                </a:lnTo>
                <a:lnTo>
                  <a:pt x="1587" y="519"/>
                </a:lnTo>
                <a:lnTo>
                  <a:pt x="1580" y="513"/>
                </a:lnTo>
                <a:lnTo>
                  <a:pt x="1579" y="512"/>
                </a:lnTo>
                <a:lnTo>
                  <a:pt x="1572" y="506"/>
                </a:lnTo>
                <a:lnTo>
                  <a:pt x="1572" y="506"/>
                </a:lnTo>
                <a:lnTo>
                  <a:pt x="1566" y="500"/>
                </a:lnTo>
                <a:lnTo>
                  <a:pt x="1565" y="499"/>
                </a:lnTo>
                <a:lnTo>
                  <a:pt x="1560" y="493"/>
                </a:lnTo>
                <a:lnTo>
                  <a:pt x="1559" y="492"/>
                </a:lnTo>
                <a:lnTo>
                  <a:pt x="1554" y="485"/>
                </a:lnTo>
                <a:lnTo>
                  <a:pt x="1554" y="485"/>
                </a:lnTo>
                <a:lnTo>
                  <a:pt x="1549" y="478"/>
                </a:lnTo>
                <a:lnTo>
                  <a:pt x="1549" y="478"/>
                </a:lnTo>
                <a:lnTo>
                  <a:pt x="1544" y="470"/>
                </a:lnTo>
                <a:lnTo>
                  <a:pt x="1544" y="470"/>
                </a:lnTo>
                <a:lnTo>
                  <a:pt x="1540" y="463"/>
                </a:lnTo>
                <a:lnTo>
                  <a:pt x="1540" y="463"/>
                </a:lnTo>
                <a:lnTo>
                  <a:pt x="1537" y="455"/>
                </a:lnTo>
                <a:lnTo>
                  <a:pt x="1536" y="455"/>
                </a:lnTo>
                <a:lnTo>
                  <a:pt x="1533" y="448"/>
                </a:lnTo>
                <a:lnTo>
                  <a:pt x="1533" y="447"/>
                </a:lnTo>
                <a:lnTo>
                  <a:pt x="1531" y="440"/>
                </a:lnTo>
                <a:lnTo>
                  <a:pt x="1531" y="439"/>
                </a:lnTo>
                <a:lnTo>
                  <a:pt x="1528" y="432"/>
                </a:lnTo>
                <a:lnTo>
                  <a:pt x="1528" y="431"/>
                </a:lnTo>
                <a:lnTo>
                  <a:pt x="1526" y="419"/>
                </a:lnTo>
                <a:lnTo>
                  <a:pt x="1526" y="419"/>
                </a:lnTo>
                <a:lnTo>
                  <a:pt x="1524" y="406"/>
                </a:lnTo>
                <a:lnTo>
                  <a:pt x="1524" y="406"/>
                </a:lnTo>
                <a:lnTo>
                  <a:pt x="1522" y="391"/>
                </a:lnTo>
                <a:lnTo>
                  <a:pt x="1522" y="391"/>
                </a:lnTo>
                <a:lnTo>
                  <a:pt x="1521" y="375"/>
                </a:lnTo>
                <a:lnTo>
                  <a:pt x="1521" y="375"/>
                </a:lnTo>
                <a:lnTo>
                  <a:pt x="1519" y="357"/>
                </a:lnTo>
                <a:lnTo>
                  <a:pt x="1519" y="357"/>
                </a:lnTo>
                <a:lnTo>
                  <a:pt x="1519" y="338"/>
                </a:lnTo>
                <a:lnTo>
                  <a:pt x="1519" y="338"/>
                </a:lnTo>
                <a:lnTo>
                  <a:pt x="1518" y="318"/>
                </a:lnTo>
                <a:lnTo>
                  <a:pt x="1518" y="318"/>
                </a:lnTo>
                <a:lnTo>
                  <a:pt x="1518" y="296"/>
                </a:lnTo>
                <a:lnTo>
                  <a:pt x="1518" y="16"/>
                </a:lnTo>
                <a:lnTo>
                  <a:pt x="1518" y="14"/>
                </a:lnTo>
                <a:lnTo>
                  <a:pt x="1519" y="12"/>
                </a:lnTo>
                <a:lnTo>
                  <a:pt x="1520" y="11"/>
                </a:lnTo>
                <a:lnTo>
                  <a:pt x="1522" y="10"/>
                </a:lnTo>
                <a:lnTo>
                  <a:pt x="1524" y="10"/>
                </a:lnTo>
                <a:lnTo>
                  <a:pt x="1630" y="10"/>
                </a:lnTo>
                <a:lnTo>
                  <a:pt x="1630" y="10"/>
                </a:lnTo>
                <a:close/>
                <a:moveTo>
                  <a:pt x="1524" y="22"/>
                </a:moveTo>
                <a:lnTo>
                  <a:pt x="1530" y="16"/>
                </a:lnTo>
                <a:lnTo>
                  <a:pt x="1530" y="297"/>
                </a:lnTo>
                <a:lnTo>
                  <a:pt x="1530" y="318"/>
                </a:lnTo>
                <a:lnTo>
                  <a:pt x="1530" y="318"/>
                </a:lnTo>
                <a:lnTo>
                  <a:pt x="1530" y="338"/>
                </a:lnTo>
                <a:lnTo>
                  <a:pt x="1530" y="338"/>
                </a:lnTo>
                <a:lnTo>
                  <a:pt x="1531" y="357"/>
                </a:lnTo>
                <a:lnTo>
                  <a:pt x="1531" y="357"/>
                </a:lnTo>
                <a:lnTo>
                  <a:pt x="1532" y="374"/>
                </a:lnTo>
                <a:lnTo>
                  <a:pt x="1532" y="374"/>
                </a:lnTo>
                <a:lnTo>
                  <a:pt x="1534" y="390"/>
                </a:lnTo>
                <a:lnTo>
                  <a:pt x="1534" y="390"/>
                </a:lnTo>
                <a:lnTo>
                  <a:pt x="1535" y="404"/>
                </a:lnTo>
                <a:lnTo>
                  <a:pt x="1535" y="404"/>
                </a:lnTo>
                <a:lnTo>
                  <a:pt x="1537" y="418"/>
                </a:lnTo>
                <a:lnTo>
                  <a:pt x="1537" y="417"/>
                </a:lnTo>
                <a:lnTo>
                  <a:pt x="1540" y="429"/>
                </a:lnTo>
                <a:lnTo>
                  <a:pt x="1540" y="429"/>
                </a:lnTo>
                <a:lnTo>
                  <a:pt x="1542" y="437"/>
                </a:lnTo>
                <a:lnTo>
                  <a:pt x="1542" y="436"/>
                </a:lnTo>
                <a:lnTo>
                  <a:pt x="1544" y="444"/>
                </a:lnTo>
                <a:lnTo>
                  <a:pt x="1544" y="444"/>
                </a:lnTo>
                <a:lnTo>
                  <a:pt x="1547" y="451"/>
                </a:lnTo>
                <a:lnTo>
                  <a:pt x="1547" y="451"/>
                </a:lnTo>
                <a:lnTo>
                  <a:pt x="1550" y="458"/>
                </a:lnTo>
                <a:lnTo>
                  <a:pt x="1550" y="458"/>
                </a:lnTo>
                <a:lnTo>
                  <a:pt x="1554" y="465"/>
                </a:lnTo>
                <a:lnTo>
                  <a:pt x="1554" y="465"/>
                </a:lnTo>
                <a:lnTo>
                  <a:pt x="1558" y="472"/>
                </a:lnTo>
                <a:lnTo>
                  <a:pt x="1558" y="472"/>
                </a:lnTo>
                <a:lnTo>
                  <a:pt x="1563" y="479"/>
                </a:lnTo>
                <a:lnTo>
                  <a:pt x="1563" y="478"/>
                </a:lnTo>
                <a:lnTo>
                  <a:pt x="1569" y="485"/>
                </a:lnTo>
                <a:lnTo>
                  <a:pt x="1568" y="485"/>
                </a:lnTo>
                <a:lnTo>
                  <a:pt x="1574" y="492"/>
                </a:lnTo>
                <a:lnTo>
                  <a:pt x="1574" y="491"/>
                </a:lnTo>
                <a:lnTo>
                  <a:pt x="1580" y="498"/>
                </a:lnTo>
                <a:lnTo>
                  <a:pt x="1580" y="498"/>
                </a:lnTo>
                <a:lnTo>
                  <a:pt x="1587" y="504"/>
                </a:lnTo>
                <a:lnTo>
                  <a:pt x="1587" y="503"/>
                </a:lnTo>
                <a:lnTo>
                  <a:pt x="1594" y="509"/>
                </a:lnTo>
                <a:lnTo>
                  <a:pt x="1594" y="509"/>
                </a:lnTo>
                <a:lnTo>
                  <a:pt x="1602" y="515"/>
                </a:lnTo>
                <a:lnTo>
                  <a:pt x="1601" y="515"/>
                </a:lnTo>
                <a:lnTo>
                  <a:pt x="1610" y="520"/>
                </a:lnTo>
                <a:lnTo>
                  <a:pt x="1609" y="520"/>
                </a:lnTo>
                <a:lnTo>
                  <a:pt x="1618" y="524"/>
                </a:lnTo>
                <a:lnTo>
                  <a:pt x="1618" y="524"/>
                </a:lnTo>
                <a:lnTo>
                  <a:pt x="1628" y="529"/>
                </a:lnTo>
                <a:lnTo>
                  <a:pt x="1627" y="529"/>
                </a:lnTo>
                <a:lnTo>
                  <a:pt x="1638" y="533"/>
                </a:lnTo>
                <a:lnTo>
                  <a:pt x="1637" y="532"/>
                </a:lnTo>
                <a:lnTo>
                  <a:pt x="1648" y="536"/>
                </a:lnTo>
                <a:lnTo>
                  <a:pt x="1648" y="536"/>
                </a:lnTo>
                <a:lnTo>
                  <a:pt x="1661" y="539"/>
                </a:lnTo>
                <a:lnTo>
                  <a:pt x="1660" y="539"/>
                </a:lnTo>
                <a:lnTo>
                  <a:pt x="1674" y="541"/>
                </a:lnTo>
                <a:lnTo>
                  <a:pt x="1674" y="541"/>
                </a:lnTo>
                <a:lnTo>
                  <a:pt x="1689" y="543"/>
                </a:lnTo>
                <a:lnTo>
                  <a:pt x="1688" y="543"/>
                </a:lnTo>
                <a:lnTo>
                  <a:pt x="1704" y="545"/>
                </a:lnTo>
                <a:lnTo>
                  <a:pt x="1704" y="545"/>
                </a:lnTo>
                <a:lnTo>
                  <a:pt x="1721" y="545"/>
                </a:lnTo>
                <a:lnTo>
                  <a:pt x="1721" y="545"/>
                </a:lnTo>
                <a:lnTo>
                  <a:pt x="1739" y="546"/>
                </a:lnTo>
                <a:lnTo>
                  <a:pt x="1739" y="546"/>
                </a:lnTo>
                <a:lnTo>
                  <a:pt x="1754" y="545"/>
                </a:lnTo>
                <a:lnTo>
                  <a:pt x="1754" y="545"/>
                </a:lnTo>
                <a:lnTo>
                  <a:pt x="1768" y="545"/>
                </a:lnTo>
                <a:lnTo>
                  <a:pt x="1768" y="545"/>
                </a:lnTo>
                <a:lnTo>
                  <a:pt x="1782" y="543"/>
                </a:lnTo>
                <a:lnTo>
                  <a:pt x="1782" y="543"/>
                </a:lnTo>
                <a:lnTo>
                  <a:pt x="1795" y="542"/>
                </a:lnTo>
                <a:lnTo>
                  <a:pt x="1794" y="542"/>
                </a:lnTo>
                <a:lnTo>
                  <a:pt x="1807" y="539"/>
                </a:lnTo>
                <a:lnTo>
                  <a:pt x="1806" y="539"/>
                </a:lnTo>
                <a:lnTo>
                  <a:pt x="1818" y="537"/>
                </a:lnTo>
                <a:lnTo>
                  <a:pt x="1818" y="537"/>
                </a:lnTo>
                <a:lnTo>
                  <a:pt x="1828" y="533"/>
                </a:lnTo>
                <a:lnTo>
                  <a:pt x="1828" y="534"/>
                </a:lnTo>
                <a:lnTo>
                  <a:pt x="1838" y="530"/>
                </a:lnTo>
                <a:lnTo>
                  <a:pt x="1838" y="530"/>
                </a:lnTo>
                <a:lnTo>
                  <a:pt x="1847" y="526"/>
                </a:lnTo>
                <a:lnTo>
                  <a:pt x="1847" y="526"/>
                </a:lnTo>
                <a:lnTo>
                  <a:pt x="1856" y="521"/>
                </a:lnTo>
                <a:lnTo>
                  <a:pt x="1856" y="522"/>
                </a:lnTo>
                <a:lnTo>
                  <a:pt x="1864" y="517"/>
                </a:lnTo>
                <a:lnTo>
                  <a:pt x="1864" y="517"/>
                </a:lnTo>
                <a:lnTo>
                  <a:pt x="1872" y="512"/>
                </a:lnTo>
                <a:lnTo>
                  <a:pt x="1872" y="512"/>
                </a:lnTo>
                <a:lnTo>
                  <a:pt x="1879" y="506"/>
                </a:lnTo>
                <a:lnTo>
                  <a:pt x="1879" y="506"/>
                </a:lnTo>
                <a:lnTo>
                  <a:pt x="1886" y="501"/>
                </a:lnTo>
                <a:lnTo>
                  <a:pt x="1885" y="501"/>
                </a:lnTo>
                <a:lnTo>
                  <a:pt x="1892" y="495"/>
                </a:lnTo>
                <a:lnTo>
                  <a:pt x="1892" y="495"/>
                </a:lnTo>
                <a:lnTo>
                  <a:pt x="1898" y="488"/>
                </a:lnTo>
                <a:lnTo>
                  <a:pt x="1897" y="489"/>
                </a:lnTo>
                <a:lnTo>
                  <a:pt x="1903" y="482"/>
                </a:lnTo>
                <a:lnTo>
                  <a:pt x="1903" y="482"/>
                </a:lnTo>
                <a:lnTo>
                  <a:pt x="1908" y="475"/>
                </a:lnTo>
                <a:lnTo>
                  <a:pt x="1908" y="475"/>
                </a:lnTo>
                <a:lnTo>
                  <a:pt x="1912" y="467"/>
                </a:lnTo>
                <a:lnTo>
                  <a:pt x="1912" y="468"/>
                </a:lnTo>
                <a:lnTo>
                  <a:pt x="1916" y="460"/>
                </a:lnTo>
                <a:lnTo>
                  <a:pt x="1916" y="460"/>
                </a:lnTo>
                <a:lnTo>
                  <a:pt x="1920" y="452"/>
                </a:lnTo>
                <a:lnTo>
                  <a:pt x="1920" y="452"/>
                </a:lnTo>
                <a:lnTo>
                  <a:pt x="1923" y="443"/>
                </a:lnTo>
                <a:lnTo>
                  <a:pt x="1923" y="443"/>
                </a:lnTo>
                <a:lnTo>
                  <a:pt x="1926" y="434"/>
                </a:lnTo>
                <a:lnTo>
                  <a:pt x="1926" y="434"/>
                </a:lnTo>
                <a:lnTo>
                  <a:pt x="1928" y="425"/>
                </a:lnTo>
                <a:lnTo>
                  <a:pt x="1928" y="425"/>
                </a:lnTo>
                <a:lnTo>
                  <a:pt x="1930" y="415"/>
                </a:lnTo>
                <a:lnTo>
                  <a:pt x="1930" y="415"/>
                </a:lnTo>
                <a:lnTo>
                  <a:pt x="1932" y="402"/>
                </a:lnTo>
                <a:lnTo>
                  <a:pt x="1932" y="403"/>
                </a:lnTo>
                <a:lnTo>
                  <a:pt x="1933" y="388"/>
                </a:lnTo>
                <a:lnTo>
                  <a:pt x="1933" y="389"/>
                </a:lnTo>
                <a:lnTo>
                  <a:pt x="1934" y="373"/>
                </a:lnTo>
                <a:lnTo>
                  <a:pt x="1934" y="373"/>
                </a:lnTo>
                <a:lnTo>
                  <a:pt x="1935" y="355"/>
                </a:lnTo>
                <a:lnTo>
                  <a:pt x="1935" y="355"/>
                </a:lnTo>
                <a:lnTo>
                  <a:pt x="1936" y="336"/>
                </a:lnTo>
                <a:lnTo>
                  <a:pt x="1936" y="336"/>
                </a:lnTo>
                <a:lnTo>
                  <a:pt x="1936" y="292"/>
                </a:lnTo>
                <a:lnTo>
                  <a:pt x="1936" y="16"/>
                </a:lnTo>
                <a:lnTo>
                  <a:pt x="1942" y="22"/>
                </a:lnTo>
                <a:lnTo>
                  <a:pt x="1836" y="22"/>
                </a:lnTo>
                <a:lnTo>
                  <a:pt x="1842" y="16"/>
                </a:lnTo>
                <a:lnTo>
                  <a:pt x="1842" y="307"/>
                </a:lnTo>
                <a:lnTo>
                  <a:pt x="1841" y="336"/>
                </a:lnTo>
                <a:lnTo>
                  <a:pt x="1841" y="336"/>
                </a:lnTo>
                <a:lnTo>
                  <a:pt x="1840" y="361"/>
                </a:lnTo>
                <a:lnTo>
                  <a:pt x="1840" y="361"/>
                </a:lnTo>
                <a:lnTo>
                  <a:pt x="1839" y="381"/>
                </a:lnTo>
                <a:lnTo>
                  <a:pt x="1839" y="382"/>
                </a:lnTo>
                <a:lnTo>
                  <a:pt x="1837" y="397"/>
                </a:lnTo>
                <a:lnTo>
                  <a:pt x="1837" y="398"/>
                </a:lnTo>
                <a:lnTo>
                  <a:pt x="1835" y="404"/>
                </a:lnTo>
                <a:lnTo>
                  <a:pt x="1835" y="405"/>
                </a:lnTo>
                <a:lnTo>
                  <a:pt x="1833" y="411"/>
                </a:lnTo>
                <a:lnTo>
                  <a:pt x="1833" y="412"/>
                </a:lnTo>
                <a:lnTo>
                  <a:pt x="1830" y="418"/>
                </a:lnTo>
                <a:lnTo>
                  <a:pt x="1830" y="418"/>
                </a:lnTo>
                <a:lnTo>
                  <a:pt x="1827" y="424"/>
                </a:lnTo>
                <a:lnTo>
                  <a:pt x="1827" y="424"/>
                </a:lnTo>
                <a:lnTo>
                  <a:pt x="1823" y="430"/>
                </a:lnTo>
                <a:lnTo>
                  <a:pt x="1822" y="430"/>
                </a:lnTo>
                <a:lnTo>
                  <a:pt x="1818" y="436"/>
                </a:lnTo>
                <a:lnTo>
                  <a:pt x="1818" y="436"/>
                </a:lnTo>
                <a:lnTo>
                  <a:pt x="1813" y="441"/>
                </a:lnTo>
                <a:lnTo>
                  <a:pt x="1813" y="441"/>
                </a:lnTo>
                <a:lnTo>
                  <a:pt x="1807" y="446"/>
                </a:lnTo>
                <a:lnTo>
                  <a:pt x="1807" y="446"/>
                </a:lnTo>
                <a:lnTo>
                  <a:pt x="1801" y="451"/>
                </a:lnTo>
                <a:lnTo>
                  <a:pt x="1800" y="451"/>
                </a:lnTo>
                <a:lnTo>
                  <a:pt x="1794" y="455"/>
                </a:lnTo>
                <a:lnTo>
                  <a:pt x="1793" y="455"/>
                </a:lnTo>
                <a:lnTo>
                  <a:pt x="1785" y="458"/>
                </a:lnTo>
                <a:lnTo>
                  <a:pt x="1785" y="458"/>
                </a:lnTo>
                <a:lnTo>
                  <a:pt x="1777" y="461"/>
                </a:lnTo>
                <a:lnTo>
                  <a:pt x="1776" y="461"/>
                </a:lnTo>
                <a:lnTo>
                  <a:pt x="1768" y="463"/>
                </a:lnTo>
                <a:lnTo>
                  <a:pt x="1767" y="463"/>
                </a:lnTo>
                <a:lnTo>
                  <a:pt x="1758" y="465"/>
                </a:lnTo>
                <a:lnTo>
                  <a:pt x="1757" y="465"/>
                </a:lnTo>
                <a:lnTo>
                  <a:pt x="1747" y="466"/>
                </a:lnTo>
                <a:lnTo>
                  <a:pt x="1747" y="466"/>
                </a:lnTo>
                <a:lnTo>
                  <a:pt x="1736" y="466"/>
                </a:lnTo>
                <a:lnTo>
                  <a:pt x="1735" y="466"/>
                </a:lnTo>
                <a:lnTo>
                  <a:pt x="1725" y="466"/>
                </a:lnTo>
                <a:lnTo>
                  <a:pt x="1725" y="466"/>
                </a:lnTo>
                <a:lnTo>
                  <a:pt x="1714" y="465"/>
                </a:lnTo>
                <a:lnTo>
                  <a:pt x="1714" y="465"/>
                </a:lnTo>
                <a:lnTo>
                  <a:pt x="1704" y="463"/>
                </a:lnTo>
                <a:lnTo>
                  <a:pt x="1704" y="463"/>
                </a:lnTo>
                <a:lnTo>
                  <a:pt x="1695" y="461"/>
                </a:lnTo>
                <a:lnTo>
                  <a:pt x="1695" y="461"/>
                </a:lnTo>
                <a:lnTo>
                  <a:pt x="1686" y="458"/>
                </a:lnTo>
                <a:lnTo>
                  <a:pt x="1686" y="458"/>
                </a:lnTo>
                <a:lnTo>
                  <a:pt x="1678" y="455"/>
                </a:lnTo>
                <a:lnTo>
                  <a:pt x="1677" y="455"/>
                </a:lnTo>
                <a:lnTo>
                  <a:pt x="1670" y="451"/>
                </a:lnTo>
                <a:lnTo>
                  <a:pt x="1670" y="450"/>
                </a:lnTo>
                <a:lnTo>
                  <a:pt x="1663" y="446"/>
                </a:lnTo>
                <a:lnTo>
                  <a:pt x="1663" y="445"/>
                </a:lnTo>
                <a:lnTo>
                  <a:pt x="1657" y="440"/>
                </a:lnTo>
                <a:lnTo>
                  <a:pt x="1656" y="440"/>
                </a:lnTo>
                <a:lnTo>
                  <a:pt x="1651" y="434"/>
                </a:lnTo>
                <a:lnTo>
                  <a:pt x="1650" y="434"/>
                </a:lnTo>
                <a:lnTo>
                  <a:pt x="1645" y="428"/>
                </a:lnTo>
                <a:lnTo>
                  <a:pt x="1645" y="428"/>
                </a:lnTo>
                <a:lnTo>
                  <a:pt x="1641" y="421"/>
                </a:lnTo>
                <a:lnTo>
                  <a:pt x="1641" y="421"/>
                </a:lnTo>
                <a:lnTo>
                  <a:pt x="1637" y="414"/>
                </a:lnTo>
                <a:lnTo>
                  <a:pt x="1636" y="414"/>
                </a:lnTo>
                <a:lnTo>
                  <a:pt x="1633" y="407"/>
                </a:lnTo>
                <a:lnTo>
                  <a:pt x="1633" y="406"/>
                </a:lnTo>
                <a:lnTo>
                  <a:pt x="1631" y="399"/>
                </a:lnTo>
                <a:lnTo>
                  <a:pt x="1630" y="398"/>
                </a:lnTo>
                <a:lnTo>
                  <a:pt x="1629" y="390"/>
                </a:lnTo>
                <a:lnTo>
                  <a:pt x="1628" y="390"/>
                </a:lnTo>
                <a:lnTo>
                  <a:pt x="1627" y="377"/>
                </a:lnTo>
                <a:lnTo>
                  <a:pt x="1627" y="376"/>
                </a:lnTo>
                <a:lnTo>
                  <a:pt x="1626" y="357"/>
                </a:lnTo>
                <a:lnTo>
                  <a:pt x="1626" y="357"/>
                </a:lnTo>
                <a:lnTo>
                  <a:pt x="1625" y="332"/>
                </a:lnTo>
                <a:lnTo>
                  <a:pt x="1625" y="332"/>
                </a:lnTo>
                <a:lnTo>
                  <a:pt x="1624" y="301"/>
                </a:lnTo>
                <a:lnTo>
                  <a:pt x="1624" y="16"/>
                </a:lnTo>
                <a:lnTo>
                  <a:pt x="1630" y="22"/>
                </a:lnTo>
                <a:lnTo>
                  <a:pt x="1524" y="22"/>
                </a:lnTo>
                <a:close/>
                <a:moveTo>
                  <a:pt x="2079" y="16"/>
                </a:moveTo>
                <a:lnTo>
                  <a:pt x="2079" y="14"/>
                </a:lnTo>
                <a:lnTo>
                  <a:pt x="2080" y="12"/>
                </a:lnTo>
                <a:lnTo>
                  <a:pt x="2081" y="11"/>
                </a:lnTo>
                <a:lnTo>
                  <a:pt x="2082" y="10"/>
                </a:lnTo>
                <a:lnTo>
                  <a:pt x="2084" y="10"/>
                </a:lnTo>
                <a:lnTo>
                  <a:pt x="2307" y="10"/>
                </a:lnTo>
                <a:lnTo>
                  <a:pt x="2328" y="10"/>
                </a:lnTo>
                <a:lnTo>
                  <a:pt x="2328" y="10"/>
                </a:lnTo>
                <a:lnTo>
                  <a:pt x="2347" y="11"/>
                </a:lnTo>
                <a:lnTo>
                  <a:pt x="2347" y="11"/>
                </a:lnTo>
                <a:lnTo>
                  <a:pt x="2364" y="12"/>
                </a:lnTo>
                <a:lnTo>
                  <a:pt x="2365" y="12"/>
                </a:lnTo>
                <a:lnTo>
                  <a:pt x="2381" y="13"/>
                </a:lnTo>
                <a:lnTo>
                  <a:pt x="2381" y="13"/>
                </a:lnTo>
                <a:lnTo>
                  <a:pt x="2395" y="15"/>
                </a:lnTo>
                <a:lnTo>
                  <a:pt x="2396" y="15"/>
                </a:lnTo>
                <a:lnTo>
                  <a:pt x="2409" y="18"/>
                </a:lnTo>
                <a:lnTo>
                  <a:pt x="2409" y="18"/>
                </a:lnTo>
                <a:lnTo>
                  <a:pt x="2421" y="20"/>
                </a:lnTo>
                <a:lnTo>
                  <a:pt x="2421" y="21"/>
                </a:lnTo>
                <a:lnTo>
                  <a:pt x="2431" y="24"/>
                </a:lnTo>
                <a:lnTo>
                  <a:pt x="2432" y="24"/>
                </a:lnTo>
                <a:lnTo>
                  <a:pt x="2441" y="28"/>
                </a:lnTo>
                <a:lnTo>
                  <a:pt x="2442" y="28"/>
                </a:lnTo>
                <a:lnTo>
                  <a:pt x="2450" y="33"/>
                </a:lnTo>
                <a:lnTo>
                  <a:pt x="2451" y="33"/>
                </a:lnTo>
                <a:lnTo>
                  <a:pt x="2459" y="38"/>
                </a:lnTo>
                <a:lnTo>
                  <a:pt x="2460" y="39"/>
                </a:lnTo>
                <a:lnTo>
                  <a:pt x="2468" y="45"/>
                </a:lnTo>
                <a:lnTo>
                  <a:pt x="2468" y="45"/>
                </a:lnTo>
                <a:lnTo>
                  <a:pt x="2475" y="52"/>
                </a:lnTo>
                <a:lnTo>
                  <a:pt x="2476" y="52"/>
                </a:lnTo>
                <a:lnTo>
                  <a:pt x="2482" y="59"/>
                </a:lnTo>
                <a:lnTo>
                  <a:pt x="2483" y="60"/>
                </a:lnTo>
                <a:lnTo>
                  <a:pt x="2489" y="68"/>
                </a:lnTo>
                <a:lnTo>
                  <a:pt x="2490" y="68"/>
                </a:lnTo>
                <a:lnTo>
                  <a:pt x="2496" y="77"/>
                </a:lnTo>
                <a:lnTo>
                  <a:pt x="2496" y="77"/>
                </a:lnTo>
                <a:lnTo>
                  <a:pt x="2501" y="86"/>
                </a:lnTo>
                <a:lnTo>
                  <a:pt x="2501" y="87"/>
                </a:lnTo>
                <a:lnTo>
                  <a:pt x="2506" y="96"/>
                </a:lnTo>
                <a:lnTo>
                  <a:pt x="2506" y="97"/>
                </a:lnTo>
                <a:lnTo>
                  <a:pt x="2510" y="107"/>
                </a:lnTo>
                <a:lnTo>
                  <a:pt x="2510" y="107"/>
                </a:lnTo>
                <a:lnTo>
                  <a:pt x="2513" y="117"/>
                </a:lnTo>
                <a:lnTo>
                  <a:pt x="2514" y="118"/>
                </a:lnTo>
                <a:lnTo>
                  <a:pt x="2516" y="128"/>
                </a:lnTo>
                <a:lnTo>
                  <a:pt x="2516" y="129"/>
                </a:lnTo>
                <a:lnTo>
                  <a:pt x="2518" y="139"/>
                </a:lnTo>
                <a:lnTo>
                  <a:pt x="2518" y="140"/>
                </a:lnTo>
                <a:lnTo>
                  <a:pt x="2519" y="151"/>
                </a:lnTo>
                <a:lnTo>
                  <a:pt x="2519" y="151"/>
                </a:lnTo>
                <a:lnTo>
                  <a:pt x="2519" y="163"/>
                </a:lnTo>
                <a:lnTo>
                  <a:pt x="2519" y="163"/>
                </a:lnTo>
                <a:lnTo>
                  <a:pt x="2519" y="178"/>
                </a:lnTo>
                <a:lnTo>
                  <a:pt x="2519" y="178"/>
                </a:lnTo>
                <a:lnTo>
                  <a:pt x="2517" y="192"/>
                </a:lnTo>
                <a:lnTo>
                  <a:pt x="2517" y="192"/>
                </a:lnTo>
                <a:lnTo>
                  <a:pt x="2514" y="205"/>
                </a:lnTo>
                <a:lnTo>
                  <a:pt x="2514" y="206"/>
                </a:lnTo>
                <a:lnTo>
                  <a:pt x="2510" y="219"/>
                </a:lnTo>
                <a:lnTo>
                  <a:pt x="2510" y="219"/>
                </a:lnTo>
                <a:lnTo>
                  <a:pt x="2505" y="231"/>
                </a:lnTo>
                <a:lnTo>
                  <a:pt x="2505" y="231"/>
                </a:lnTo>
                <a:lnTo>
                  <a:pt x="2499" y="243"/>
                </a:lnTo>
                <a:lnTo>
                  <a:pt x="2499" y="243"/>
                </a:lnTo>
                <a:lnTo>
                  <a:pt x="2492" y="254"/>
                </a:lnTo>
                <a:lnTo>
                  <a:pt x="2492" y="254"/>
                </a:lnTo>
                <a:lnTo>
                  <a:pt x="2483" y="264"/>
                </a:lnTo>
                <a:lnTo>
                  <a:pt x="2483" y="264"/>
                </a:lnTo>
                <a:lnTo>
                  <a:pt x="2474" y="274"/>
                </a:lnTo>
                <a:lnTo>
                  <a:pt x="2473" y="274"/>
                </a:lnTo>
                <a:lnTo>
                  <a:pt x="2463" y="282"/>
                </a:lnTo>
                <a:lnTo>
                  <a:pt x="2463" y="283"/>
                </a:lnTo>
                <a:lnTo>
                  <a:pt x="2451" y="290"/>
                </a:lnTo>
                <a:lnTo>
                  <a:pt x="2451" y="290"/>
                </a:lnTo>
                <a:lnTo>
                  <a:pt x="2438" y="297"/>
                </a:lnTo>
                <a:lnTo>
                  <a:pt x="2438" y="297"/>
                </a:lnTo>
                <a:lnTo>
                  <a:pt x="2425" y="302"/>
                </a:lnTo>
                <a:lnTo>
                  <a:pt x="2424" y="303"/>
                </a:lnTo>
                <a:lnTo>
                  <a:pt x="2410" y="307"/>
                </a:lnTo>
                <a:lnTo>
                  <a:pt x="2409" y="308"/>
                </a:lnTo>
                <a:lnTo>
                  <a:pt x="2394" y="311"/>
                </a:lnTo>
                <a:lnTo>
                  <a:pt x="2393" y="312"/>
                </a:lnTo>
                <a:lnTo>
                  <a:pt x="2377" y="315"/>
                </a:lnTo>
                <a:lnTo>
                  <a:pt x="2379" y="304"/>
                </a:lnTo>
                <a:lnTo>
                  <a:pt x="2395" y="314"/>
                </a:lnTo>
                <a:lnTo>
                  <a:pt x="2395" y="315"/>
                </a:lnTo>
                <a:lnTo>
                  <a:pt x="2410" y="325"/>
                </a:lnTo>
                <a:lnTo>
                  <a:pt x="2410" y="326"/>
                </a:lnTo>
                <a:lnTo>
                  <a:pt x="2424" y="337"/>
                </a:lnTo>
                <a:lnTo>
                  <a:pt x="2424" y="337"/>
                </a:lnTo>
                <a:lnTo>
                  <a:pt x="2436" y="349"/>
                </a:lnTo>
                <a:lnTo>
                  <a:pt x="2436" y="350"/>
                </a:lnTo>
                <a:lnTo>
                  <a:pt x="2448" y="364"/>
                </a:lnTo>
                <a:lnTo>
                  <a:pt x="2449" y="364"/>
                </a:lnTo>
                <a:lnTo>
                  <a:pt x="2463" y="383"/>
                </a:lnTo>
                <a:lnTo>
                  <a:pt x="2463" y="383"/>
                </a:lnTo>
                <a:lnTo>
                  <a:pt x="2479" y="407"/>
                </a:lnTo>
                <a:lnTo>
                  <a:pt x="2479" y="407"/>
                </a:lnTo>
                <a:lnTo>
                  <a:pt x="2497" y="436"/>
                </a:lnTo>
                <a:lnTo>
                  <a:pt x="2561" y="538"/>
                </a:lnTo>
                <a:lnTo>
                  <a:pt x="2562" y="540"/>
                </a:lnTo>
                <a:lnTo>
                  <a:pt x="2562" y="542"/>
                </a:lnTo>
                <a:lnTo>
                  <a:pt x="2561" y="544"/>
                </a:lnTo>
                <a:lnTo>
                  <a:pt x="2560" y="546"/>
                </a:lnTo>
                <a:lnTo>
                  <a:pt x="2558" y="547"/>
                </a:lnTo>
                <a:lnTo>
                  <a:pt x="2556" y="547"/>
                </a:lnTo>
                <a:lnTo>
                  <a:pt x="2429" y="547"/>
                </a:lnTo>
                <a:lnTo>
                  <a:pt x="2428" y="547"/>
                </a:lnTo>
                <a:lnTo>
                  <a:pt x="2426" y="546"/>
                </a:lnTo>
                <a:lnTo>
                  <a:pt x="2425" y="544"/>
                </a:lnTo>
                <a:lnTo>
                  <a:pt x="2349" y="430"/>
                </a:lnTo>
                <a:lnTo>
                  <a:pt x="2330" y="402"/>
                </a:lnTo>
                <a:lnTo>
                  <a:pt x="2330" y="402"/>
                </a:lnTo>
                <a:lnTo>
                  <a:pt x="2314" y="380"/>
                </a:lnTo>
                <a:lnTo>
                  <a:pt x="2314" y="380"/>
                </a:lnTo>
                <a:lnTo>
                  <a:pt x="2302" y="364"/>
                </a:lnTo>
                <a:lnTo>
                  <a:pt x="2302" y="364"/>
                </a:lnTo>
                <a:lnTo>
                  <a:pt x="2293" y="353"/>
                </a:lnTo>
                <a:lnTo>
                  <a:pt x="2293" y="354"/>
                </a:lnTo>
                <a:lnTo>
                  <a:pt x="2286" y="346"/>
                </a:lnTo>
                <a:lnTo>
                  <a:pt x="2286" y="347"/>
                </a:lnTo>
                <a:lnTo>
                  <a:pt x="2278" y="341"/>
                </a:lnTo>
                <a:lnTo>
                  <a:pt x="2279" y="341"/>
                </a:lnTo>
                <a:lnTo>
                  <a:pt x="2271" y="336"/>
                </a:lnTo>
                <a:lnTo>
                  <a:pt x="2271" y="337"/>
                </a:lnTo>
                <a:lnTo>
                  <a:pt x="2263" y="333"/>
                </a:lnTo>
                <a:lnTo>
                  <a:pt x="2264" y="333"/>
                </a:lnTo>
                <a:lnTo>
                  <a:pt x="2254" y="331"/>
                </a:lnTo>
                <a:lnTo>
                  <a:pt x="2254" y="331"/>
                </a:lnTo>
                <a:lnTo>
                  <a:pt x="2242" y="329"/>
                </a:lnTo>
                <a:lnTo>
                  <a:pt x="2243" y="329"/>
                </a:lnTo>
                <a:lnTo>
                  <a:pt x="2228" y="328"/>
                </a:lnTo>
                <a:lnTo>
                  <a:pt x="2228" y="328"/>
                </a:lnTo>
                <a:lnTo>
                  <a:pt x="2211" y="328"/>
                </a:lnTo>
                <a:lnTo>
                  <a:pt x="2212" y="328"/>
                </a:lnTo>
                <a:lnTo>
                  <a:pt x="2190" y="328"/>
                </a:lnTo>
                <a:lnTo>
                  <a:pt x="2196" y="322"/>
                </a:lnTo>
                <a:lnTo>
                  <a:pt x="2196" y="541"/>
                </a:lnTo>
                <a:lnTo>
                  <a:pt x="2195" y="543"/>
                </a:lnTo>
                <a:lnTo>
                  <a:pt x="2195" y="545"/>
                </a:lnTo>
                <a:lnTo>
                  <a:pt x="2193" y="546"/>
                </a:lnTo>
                <a:lnTo>
                  <a:pt x="2192" y="547"/>
                </a:lnTo>
                <a:lnTo>
                  <a:pt x="2190" y="547"/>
                </a:lnTo>
                <a:lnTo>
                  <a:pt x="2084" y="547"/>
                </a:lnTo>
                <a:lnTo>
                  <a:pt x="2082" y="547"/>
                </a:lnTo>
                <a:lnTo>
                  <a:pt x="2080" y="546"/>
                </a:lnTo>
                <a:lnTo>
                  <a:pt x="2079" y="545"/>
                </a:lnTo>
                <a:lnTo>
                  <a:pt x="2078" y="543"/>
                </a:lnTo>
                <a:lnTo>
                  <a:pt x="2078" y="541"/>
                </a:lnTo>
                <a:lnTo>
                  <a:pt x="2078" y="16"/>
                </a:lnTo>
                <a:lnTo>
                  <a:pt x="2079" y="16"/>
                </a:lnTo>
                <a:close/>
                <a:moveTo>
                  <a:pt x="2090" y="541"/>
                </a:moveTo>
                <a:lnTo>
                  <a:pt x="2084" y="535"/>
                </a:lnTo>
                <a:lnTo>
                  <a:pt x="2191" y="535"/>
                </a:lnTo>
                <a:lnTo>
                  <a:pt x="2185" y="541"/>
                </a:lnTo>
                <a:lnTo>
                  <a:pt x="2185" y="322"/>
                </a:lnTo>
                <a:lnTo>
                  <a:pt x="2185" y="320"/>
                </a:lnTo>
                <a:lnTo>
                  <a:pt x="2186" y="318"/>
                </a:lnTo>
                <a:lnTo>
                  <a:pt x="2187" y="317"/>
                </a:lnTo>
                <a:lnTo>
                  <a:pt x="2189" y="316"/>
                </a:lnTo>
                <a:lnTo>
                  <a:pt x="2191" y="316"/>
                </a:lnTo>
                <a:lnTo>
                  <a:pt x="2212" y="316"/>
                </a:lnTo>
                <a:lnTo>
                  <a:pt x="2212" y="316"/>
                </a:lnTo>
                <a:lnTo>
                  <a:pt x="2229" y="316"/>
                </a:lnTo>
                <a:lnTo>
                  <a:pt x="2230" y="316"/>
                </a:lnTo>
                <a:lnTo>
                  <a:pt x="2244" y="317"/>
                </a:lnTo>
                <a:lnTo>
                  <a:pt x="2245" y="317"/>
                </a:lnTo>
                <a:lnTo>
                  <a:pt x="2257" y="319"/>
                </a:lnTo>
                <a:lnTo>
                  <a:pt x="2257" y="319"/>
                </a:lnTo>
                <a:lnTo>
                  <a:pt x="2267" y="322"/>
                </a:lnTo>
                <a:lnTo>
                  <a:pt x="2268" y="322"/>
                </a:lnTo>
                <a:lnTo>
                  <a:pt x="2276" y="326"/>
                </a:lnTo>
                <a:lnTo>
                  <a:pt x="2277" y="326"/>
                </a:lnTo>
                <a:lnTo>
                  <a:pt x="2285" y="331"/>
                </a:lnTo>
                <a:lnTo>
                  <a:pt x="2286" y="331"/>
                </a:lnTo>
                <a:lnTo>
                  <a:pt x="2294" y="337"/>
                </a:lnTo>
                <a:lnTo>
                  <a:pt x="2294" y="338"/>
                </a:lnTo>
                <a:lnTo>
                  <a:pt x="2302" y="345"/>
                </a:lnTo>
                <a:lnTo>
                  <a:pt x="2302" y="346"/>
                </a:lnTo>
                <a:lnTo>
                  <a:pt x="2311" y="356"/>
                </a:lnTo>
                <a:lnTo>
                  <a:pt x="2311" y="357"/>
                </a:lnTo>
                <a:lnTo>
                  <a:pt x="2324" y="373"/>
                </a:lnTo>
                <a:lnTo>
                  <a:pt x="2324" y="373"/>
                </a:lnTo>
                <a:lnTo>
                  <a:pt x="2340" y="396"/>
                </a:lnTo>
                <a:lnTo>
                  <a:pt x="2340" y="396"/>
                </a:lnTo>
                <a:lnTo>
                  <a:pt x="2358" y="423"/>
                </a:lnTo>
                <a:lnTo>
                  <a:pt x="2435" y="538"/>
                </a:lnTo>
                <a:lnTo>
                  <a:pt x="2430" y="536"/>
                </a:lnTo>
                <a:lnTo>
                  <a:pt x="2557" y="536"/>
                </a:lnTo>
                <a:lnTo>
                  <a:pt x="2552" y="544"/>
                </a:lnTo>
                <a:lnTo>
                  <a:pt x="2488" y="442"/>
                </a:lnTo>
                <a:lnTo>
                  <a:pt x="2470" y="414"/>
                </a:lnTo>
                <a:lnTo>
                  <a:pt x="2470" y="414"/>
                </a:lnTo>
                <a:lnTo>
                  <a:pt x="2454" y="390"/>
                </a:lnTo>
                <a:lnTo>
                  <a:pt x="2454" y="390"/>
                </a:lnTo>
                <a:lnTo>
                  <a:pt x="2440" y="371"/>
                </a:lnTo>
                <a:lnTo>
                  <a:pt x="2440" y="371"/>
                </a:lnTo>
                <a:lnTo>
                  <a:pt x="2428" y="357"/>
                </a:lnTo>
                <a:lnTo>
                  <a:pt x="2428" y="357"/>
                </a:lnTo>
                <a:lnTo>
                  <a:pt x="2416" y="345"/>
                </a:lnTo>
                <a:lnTo>
                  <a:pt x="2417" y="346"/>
                </a:lnTo>
                <a:lnTo>
                  <a:pt x="2403" y="334"/>
                </a:lnTo>
                <a:lnTo>
                  <a:pt x="2404" y="335"/>
                </a:lnTo>
                <a:lnTo>
                  <a:pt x="2389" y="324"/>
                </a:lnTo>
                <a:lnTo>
                  <a:pt x="2389" y="324"/>
                </a:lnTo>
                <a:lnTo>
                  <a:pt x="2373" y="314"/>
                </a:lnTo>
                <a:lnTo>
                  <a:pt x="2371" y="312"/>
                </a:lnTo>
                <a:lnTo>
                  <a:pt x="2370" y="311"/>
                </a:lnTo>
                <a:lnTo>
                  <a:pt x="2370" y="309"/>
                </a:lnTo>
                <a:lnTo>
                  <a:pt x="2371" y="307"/>
                </a:lnTo>
                <a:lnTo>
                  <a:pt x="2372" y="305"/>
                </a:lnTo>
                <a:lnTo>
                  <a:pt x="2373" y="304"/>
                </a:lnTo>
                <a:lnTo>
                  <a:pt x="2375" y="303"/>
                </a:lnTo>
                <a:lnTo>
                  <a:pt x="2392" y="300"/>
                </a:lnTo>
                <a:lnTo>
                  <a:pt x="2391" y="300"/>
                </a:lnTo>
                <a:lnTo>
                  <a:pt x="2407" y="296"/>
                </a:lnTo>
                <a:lnTo>
                  <a:pt x="2406" y="297"/>
                </a:lnTo>
                <a:lnTo>
                  <a:pt x="2421" y="292"/>
                </a:lnTo>
                <a:lnTo>
                  <a:pt x="2421" y="292"/>
                </a:lnTo>
                <a:lnTo>
                  <a:pt x="2434" y="286"/>
                </a:lnTo>
                <a:lnTo>
                  <a:pt x="2434" y="286"/>
                </a:lnTo>
                <a:lnTo>
                  <a:pt x="2446" y="280"/>
                </a:lnTo>
                <a:lnTo>
                  <a:pt x="2446" y="280"/>
                </a:lnTo>
                <a:lnTo>
                  <a:pt x="2457" y="273"/>
                </a:lnTo>
                <a:lnTo>
                  <a:pt x="2456" y="273"/>
                </a:lnTo>
                <a:lnTo>
                  <a:pt x="2467" y="265"/>
                </a:lnTo>
                <a:lnTo>
                  <a:pt x="2466" y="265"/>
                </a:lnTo>
                <a:lnTo>
                  <a:pt x="2475" y="256"/>
                </a:lnTo>
                <a:lnTo>
                  <a:pt x="2475" y="257"/>
                </a:lnTo>
                <a:lnTo>
                  <a:pt x="2483" y="247"/>
                </a:lnTo>
                <a:lnTo>
                  <a:pt x="2483" y="247"/>
                </a:lnTo>
                <a:lnTo>
                  <a:pt x="2490" y="237"/>
                </a:lnTo>
                <a:lnTo>
                  <a:pt x="2489" y="237"/>
                </a:lnTo>
                <a:lnTo>
                  <a:pt x="2495" y="226"/>
                </a:lnTo>
                <a:lnTo>
                  <a:pt x="2495" y="226"/>
                </a:lnTo>
                <a:lnTo>
                  <a:pt x="2500" y="214"/>
                </a:lnTo>
                <a:lnTo>
                  <a:pt x="2500" y="215"/>
                </a:lnTo>
                <a:lnTo>
                  <a:pt x="2504" y="202"/>
                </a:lnTo>
                <a:lnTo>
                  <a:pt x="2503" y="203"/>
                </a:lnTo>
                <a:lnTo>
                  <a:pt x="2506" y="190"/>
                </a:lnTo>
                <a:lnTo>
                  <a:pt x="2506" y="190"/>
                </a:lnTo>
                <a:lnTo>
                  <a:pt x="2508" y="176"/>
                </a:lnTo>
                <a:lnTo>
                  <a:pt x="2508" y="177"/>
                </a:lnTo>
                <a:lnTo>
                  <a:pt x="2508" y="162"/>
                </a:lnTo>
                <a:lnTo>
                  <a:pt x="2508" y="163"/>
                </a:lnTo>
                <a:lnTo>
                  <a:pt x="2508" y="151"/>
                </a:lnTo>
                <a:lnTo>
                  <a:pt x="2508" y="152"/>
                </a:lnTo>
                <a:lnTo>
                  <a:pt x="2507" y="140"/>
                </a:lnTo>
                <a:lnTo>
                  <a:pt x="2507" y="141"/>
                </a:lnTo>
                <a:lnTo>
                  <a:pt x="2505" y="130"/>
                </a:lnTo>
                <a:lnTo>
                  <a:pt x="2505" y="131"/>
                </a:lnTo>
                <a:lnTo>
                  <a:pt x="2503" y="120"/>
                </a:lnTo>
                <a:lnTo>
                  <a:pt x="2503" y="120"/>
                </a:lnTo>
                <a:lnTo>
                  <a:pt x="2499" y="110"/>
                </a:lnTo>
                <a:lnTo>
                  <a:pt x="2500" y="111"/>
                </a:lnTo>
                <a:lnTo>
                  <a:pt x="2496" y="101"/>
                </a:lnTo>
                <a:lnTo>
                  <a:pt x="2496" y="101"/>
                </a:lnTo>
                <a:lnTo>
                  <a:pt x="2491" y="92"/>
                </a:lnTo>
                <a:lnTo>
                  <a:pt x="2491" y="92"/>
                </a:lnTo>
                <a:lnTo>
                  <a:pt x="2486" y="83"/>
                </a:lnTo>
                <a:lnTo>
                  <a:pt x="2486" y="83"/>
                </a:lnTo>
                <a:lnTo>
                  <a:pt x="2480" y="74"/>
                </a:lnTo>
                <a:lnTo>
                  <a:pt x="2480" y="75"/>
                </a:lnTo>
                <a:lnTo>
                  <a:pt x="2474" y="67"/>
                </a:lnTo>
                <a:lnTo>
                  <a:pt x="2474" y="67"/>
                </a:lnTo>
                <a:lnTo>
                  <a:pt x="2467" y="60"/>
                </a:lnTo>
                <a:lnTo>
                  <a:pt x="2468" y="60"/>
                </a:lnTo>
                <a:lnTo>
                  <a:pt x="2460" y="53"/>
                </a:lnTo>
                <a:lnTo>
                  <a:pt x="2461" y="54"/>
                </a:lnTo>
                <a:lnTo>
                  <a:pt x="2453" y="48"/>
                </a:lnTo>
                <a:lnTo>
                  <a:pt x="2453" y="48"/>
                </a:lnTo>
                <a:lnTo>
                  <a:pt x="2445" y="43"/>
                </a:lnTo>
                <a:lnTo>
                  <a:pt x="2445" y="43"/>
                </a:lnTo>
                <a:lnTo>
                  <a:pt x="2436" y="39"/>
                </a:lnTo>
                <a:lnTo>
                  <a:pt x="2437" y="39"/>
                </a:lnTo>
                <a:lnTo>
                  <a:pt x="2428" y="35"/>
                </a:lnTo>
                <a:lnTo>
                  <a:pt x="2428" y="35"/>
                </a:lnTo>
                <a:lnTo>
                  <a:pt x="2418" y="32"/>
                </a:lnTo>
                <a:lnTo>
                  <a:pt x="2418" y="32"/>
                </a:lnTo>
                <a:lnTo>
                  <a:pt x="2407" y="29"/>
                </a:lnTo>
                <a:lnTo>
                  <a:pt x="2407" y="29"/>
                </a:lnTo>
                <a:lnTo>
                  <a:pt x="2394" y="27"/>
                </a:lnTo>
                <a:lnTo>
                  <a:pt x="2394" y="27"/>
                </a:lnTo>
                <a:lnTo>
                  <a:pt x="2379" y="25"/>
                </a:lnTo>
                <a:lnTo>
                  <a:pt x="2380" y="25"/>
                </a:lnTo>
                <a:lnTo>
                  <a:pt x="2364" y="23"/>
                </a:lnTo>
                <a:lnTo>
                  <a:pt x="2364" y="23"/>
                </a:lnTo>
                <a:lnTo>
                  <a:pt x="2346" y="22"/>
                </a:lnTo>
                <a:lnTo>
                  <a:pt x="2346" y="22"/>
                </a:lnTo>
                <a:lnTo>
                  <a:pt x="2328" y="22"/>
                </a:lnTo>
                <a:lnTo>
                  <a:pt x="2328" y="22"/>
                </a:lnTo>
                <a:lnTo>
                  <a:pt x="2307" y="21"/>
                </a:lnTo>
                <a:lnTo>
                  <a:pt x="2084" y="21"/>
                </a:lnTo>
                <a:lnTo>
                  <a:pt x="2090" y="16"/>
                </a:lnTo>
                <a:lnTo>
                  <a:pt x="2090" y="541"/>
                </a:lnTo>
                <a:lnTo>
                  <a:pt x="2090" y="541"/>
                </a:lnTo>
                <a:close/>
                <a:moveTo>
                  <a:pt x="2269" y="232"/>
                </a:moveTo>
                <a:lnTo>
                  <a:pt x="2303" y="231"/>
                </a:lnTo>
                <a:lnTo>
                  <a:pt x="2303" y="231"/>
                </a:lnTo>
                <a:lnTo>
                  <a:pt x="2331" y="230"/>
                </a:lnTo>
                <a:lnTo>
                  <a:pt x="2330" y="230"/>
                </a:lnTo>
                <a:lnTo>
                  <a:pt x="2341" y="229"/>
                </a:lnTo>
                <a:lnTo>
                  <a:pt x="2341" y="229"/>
                </a:lnTo>
                <a:lnTo>
                  <a:pt x="2350" y="228"/>
                </a:lnTo>
                <a:lnTo>
                  <a:pt x="2350" y="228"/>
                </a:lnTo>
                <a:lnTo>
                  <a:pt x="2358" y="227"/>
                </a:lnTo>
                <a:lnTo>
                  <a:pt x="2357" y="227"/>
                </a:lnTo>
                <a:lnTo>
                  <a:pt x="2363" y="225"/>
                </a:lnTo>
                <a:lnTo>
                  <a:pt x="2362" y="226"/>
                </a:lnTo>
                <a:lnTo>
                  <a:pt x="2371" y="222"/>
                </a:lnTo>
                <a:lnTo>
                  <a:pt x="2370" y="222"/>
                </a:lnTo>
                <a:lnTo>
                  <a:pt x="2378" y="217"/>
                </a:lnTo>
                <a:lnTo>
                  <a:pt x="2377" y="218"/>
                </a:lnTo>
                <a:lnTo>
                  <a:pt x="2384" y="212"/>
                </a:lnTo>
                <a:lnTo>
                  <a:pt x="2384" y="213"/>
                </a:lnTo>
                <a:lnTo>
                  <a:pt x="2390" y="205"/>
                </a:lnTo>
                <a:lnTo>
                  <a:pt x="2389" y="206"/>
                </a:lnTo>
                <a:lnTo>
                  <a:pt x="2392" y="202"/>
                </a:lnTo>
                <a:lnTo>
                  <a:pt x="2391" y="202"/>
                </a:lnTo>
                <a:lnTo>
                  <a:pt x="2394" y="198"/>
                </a:lnTo>
                <a:lnTo>
                  <a:pt x="2394" y="198"/>
                </a:lnTo>
                <a:lnTo>
                  <a:pt x="2395" y="194"/>
                </a:lnTo>
                <a:lnTo>
                  <a:pt x="2395" y="194"/>
                </a:lnTo>
                <a:lnTo>
                  <a:pt x="2397" y="190"/>
                </a:lnTo>
                <a:lnTo>
                  <a:pt x="2397" y="190"/>
                </a:lnTo>
                <a:lnTo>
                  <a:pt x="2398" y="185"/>
                </a:lnTo>
                <a:lnTo>
                  <a:pt x="2398" y="185"/>
                </a:lnTo>
                <a:lnTo>
                  <a:pt x="2398" y="180"/>
                </a:lnTo>
                <a:lnTo>
                  <a:pt x="2398" y="180"/>
                </a:lnTo>
                <a:lnTo>
                  <a:pt x="2399" y="175"/>
                </a:lnTo>
                <a:lnTo>
                  <a:pt x="2399" y="175"/>
                </a:lnTo>
                <a:lnTo>
                  <a:pt x="2399" y="169"/>
                </a:lnTo>
                <a:lnTo>
                  <a:pt x="2399" y="170"/>
                </a:lnTo>
                <a:lnTo>
                  <a:pt x="2399" y="163"/>
                </a:lnTo>
                <a:lnTo>
                  <a:pt x="2399" y="164"/>
                </a:lnTo>
                <a:lnTo>
                  <a:pt x="2398" y="157"/>
                </a:lnTo>
                <a:lnTo>
                  <a:pt x="2398" y="158"/>
                </a:lnTo>
                <a:lnTo>
                  <a:pt x="2397" y="152"/>
                </a:lnTo>
                <a:lnTo>
                  <a:pt x="2397" y="152"/>
                </a:lnTo>
                <a:lnTo>
                  <a:pt x="2396" y="147"/>
                </a:lnTo>
                <a:lnTo>
                  <a:pt x="2396" y="147"/>
                </a:lnTo>
                <a:lnTo>
                  <a:pt x="2394" y="142"/>
                </a:lnTo>
                <a:lnTo>
                  <a:pt x="2394" y="143"/>
                </a:lnTo>
                <a:lnTo>
                  <a:pt x="2392" y="138"/>
                </a:lnTo>
                <a:lnTo>
                  <a:pt x="2392" y="138"/>
                </a:lnTo>
                <a:lnTo>
                  <a:pt x="2389" y="134"/>
                </a:lnTo>
                <a:lnTo>
                  <a:pt x="2389" y="134"/>
                </a:lnTo>
                <a:lnTo>
                  <a:pt x="2386" y="130"/>
                </a:lnTo>
                <a:lnTo>
                  <a:pt x="2386" y="130"/>
                </a:lnTo>
                <a:lnTo>
                  <a:pt x="2383" y="126"/>
                </a:lnTo>
                <a:lnTo>
                  <a:pt x="2383" y="127"/>
                </a:lnTo>
                <a:lnTo>
                  <a:pt x="2379" y="123"/>
                </a:lnTo>
                <a:lnTo>
                  <a:pt x="2379" y="124"/>
                </a:lnTo>
                <a:lnTo>
                  <a:pt x="2375" y="121"/>
                </a:lnTo>
                <a:lnTo>
                  <a:pt x="2375" y="121"/>
                </a:lnTo>
                <a:lnTo>
                  <a:pt x="2371" y="118"/>
                </a:lnTo>
                <a:lnTo>
                  <a:pt x="2371" y="119"/>
                </a:lnTo>
                <a:lnTo>
                  <a:pt x="2366" y="116"/>
                </a:lnTo>
                <a:lnTo>
                  <a:pt x="2366" y="116"/>
                </a:lnTo>
                <a:lnTo>
                  <a:pt x="2361" y="114"/>
                </a:lnTo>
                <a:lnTo>
                  <a:pt x="2361" y="114"/>
                </a:lnTo>
                <a:lnTo>
                  <a:pt x="2355" y="113"/>
                </a:lnTo>
                <a:lnTo>
                  <a:pt x="2356" y="113"/>
                </a:lnTo>
                <a:lnTo>
                  <a:pt x="2350" y="112"/>
                </a:lnTo>
                <a:lnTo>
                  <a:pt x="2350" y="112"/>
                </a:lnTo>
                <a:lnTo>
                  <a:pt x="2341" y="111"/>
                </a:lnTo>
                <a:lnTo>
                  <a:pt x="2341" y="111"/>
                </a:lnTo>
                <a:lnTo>
                  <a:pt x="2325" y="111"/>
                </a:lnTo>
                <a:lnTo>
                  <a:pt x="2325" y="111"/>
                </a:lnTo>
                <a:lnTo>
                  <a:pt x="2273" y="110"/>
                </a:lnTo>
                <a:lnTo>
                  <a:pt x="2191" y="110"/>
                </a:lnTo>
                <a:lnTo>
                  <a:pt x="2197" y="104"/>
                </a:lnTo>
                <a:lnTo>
                  <a:pt x="2197" y="238"/>
                </a:lnTo>
                <a:lnTo>
                  <a:pt x="2191" y="232"/>
                </a:lnTo>
                <a:lnTo>
                  <a:pt x="2269" y="232"/>
                </a:lnTo>
                <a:lnTo>
                  <a:pt x="2269" y="232"/>
                </a:lnTo>
                <a:close/>
                <a:moveTo>
                  <a:pt x="2190" y="243"/>
                </a:moveTo>
                <a:lnTo>
                  <a:pt x="2189" y="243"/>
                </a:lnTo>
                <a:lnTo>
                  <a:pt x="2187" y="242"/>
                </a:lnTo>
                <a:lnTo>
                  <a:pt x="2186" y="241"/>
                </a:lnTo>
                <a:lnTo>
                  <a:pt x="2185" y="239"/>
                </a:lnTo>
                <a:lnTo>
                  <a:pt x="2185" y="238"/>
                </a:lnTo>
                <a:lnTo>
                  <a:pt x="2185" y="104"/>
                </a:lnTo>
                <a:lnTo>
                  <a:pt x="2185" y="102"/>
                </a:lnTo>
                <a:lnTo>
                  <a:pt x="2186" y="101"/>
                </a:lnTo>
                <a:lnTo>
                  <a:pt x="2187" y="100"/>
                </a:lnTo>
                <a:lnTo>
                  <a:pt x="2189" y="99"/>
                </a:lnTo>
                <a:lnTo>
                  <a:pt x="2190" y="99"/>
                </a:lnTo>
                <a:lnTo>
                  <a:pt x="2273" y="99"/>
                </a:lnTo>
                <a:lnTo>
                  <a:pt x="2325" y="99"/>
                </a:lnTo>
                <a:lnTo>
                  <a:pt x="2325" y="99"/>
                </a:lnTo>
                <a:lnTo>
                  <a:pt x="2341" y="100"/>
                </a:lnTo>
                <a:lnTo>
                  <a:pt x="2341" y="100"/>
                </a:lnTo>
                <a:lnTo>
                  <a:pt x="2351" y="100"/>
                </a:lnTo>
                <a:lnTo>
                  <a:pt x="2351" y="101"/>
                </a:lnTo>
                <a:lnTo>
                  <a:pt x="2358" y="102"/>
                </a:lnTo>
                <a:lnTo>
                  <a:pt x="2358" y="102"/>
                </a:lnTo>
                <a:lnTo>
                  <a:pt x="2364" y="104"/>
                </a:lnTo>
                <a:lnTo>
                  <a:pt x="2364" y="104"/>
                </a:lnTo>
                <a:lnTo>
                  <a:pt x="2370" y="106"/>
                </a:lnTo>
                <a:lnTo>
                  <a:pt x="2370" y="106"/>
                </a:lnTo>
                <a:lnTo>
                  <a:pt x="2376" y="108"/>
                </a:lnTo>
                <a:lnTo>
                  <a:pt x="2376" y="108"/>
                </a:lnTo>
                <a:lnTo>
                  <a:pt x="2381" y="111"/>
                </a:lnTo>
                <a:lnTo>
                  <a:pt x="2381" y="111"/>
                </a:lnTo>
                <a:lnTo>
                  <a:pt x="2386" y="115"/>
                </a:lnTo>
                <a:lnTo>
                  <a:pt x="2386" y="115"/>
                </a:lnTo>
                <a:lnTo>
                  <a:pt x="2390" y="118"/>
                </a:lnTo>
                <a:lnTo>
                  <a:pt x="2391" y="119"/>
                </a:lnTo>
                <a:lnTo>
                  <a:pt x="2394" y="123"/>
                </a:lnTo>
                <a:lnTo>
                  <a:pt x="2395" y="123"/>
                </a:lnTo>
                <a:lnTo>
                  <a:pt x="2398" y="127"/>
                </a:lnTo>
                <a:lnTo>
                  <a:pt x="2398" y="128"/>
                </a:lnTo>
                <a:lnTo>
                  <a:pt x="2401" y="132"/>
                </a:lnTo>
                <a:lnTo>
                  <a:pt x="2401" y="133"/>
                </a:lnTo>
                <a:lnTo>
                  <a:pt x="2404" y="138"/>
                </a:lnTo>
                <a:lnTo>
                  <a:pt x="2404" y="138"/>
                </a:lnTo>
                <a:lnTo>
                  <a:pt x="2406" y="143"/>
                </a:lnTo>
                <a:lnTo>
                  <a:pt x="2406" y="144"/>
                </a:lnTo>
                <a:lnTo>
                  <a:pt x="2408" y="149"/>
                </a:lnTo>
                <a:lnTo>
                  <a:pt x="2408" y="150"/>
                </a:lnTo>
                <a:lnTo>
                  <a:pt x="2409" y="156"/>
                </a:lnTo>
                <a:lnTo>
                  <a:pt x="2409" y="156"/>
                </a:lnTo>
                <a:lnTo>
                  <a:pt x="2409" y="162"/>
                </a:lnTo>
                <a:lnTo>
                  <a:pt x="2409" y="163"/>
                </a:lnTo>
                <a:lnTo>
                  <a:pt x="2410" y="169"/>
                </a:lnTo>
                <a:lnTo>
                  <a:pt x="2410" y="169"/>
                </a:lnTo>
                <a:lnTo>
                  <a:pt x="2409" y="175"/>
                </a:lnTo>
                <a:lnTo>
                  <a:pt x="2409" y="176"/>
                </a:lnTo>
                <a:lnTo>
                  <a:pt x="2409" y="181"/>
                </a:lnTo>
                <a:lnTo>
                  <a:pt x="2409" y="182"/>
                </a:lnTo>
                <a:lnTo>
                  <a:pt x="2408" y="187"/>
                </a:lnTo>
                <a:lnTo>
                  <a:pt x="2408" y="187"/>
                </a:lnTo>
                <a:lnTo>
                  <a:pt x="2407" y="192"/>
                </a:lnTo>
                <a:lnTo>
                  <a:pt x="2407" y="193"/>
                </a:lnTo>
                <a:lnTo>
                  <a:pt x="2405" y="198"/>
                </a:lnTo>
                <a:lnTo>
                  <a:pt x="2405" y="198"/>
                </a:lnTo>
                <a:lnTo>
                  <a:pt x="2403" y="202"/>
                </a:lnTo>
                <a:lnTo>
                  <a:pt x="2403" y="203"/>
                </a:lnTo>
                <a:lnTo>
                  <a:pt x="2401" y="207"/>
                </a:lnTo>
                <a:lnTo>
                  <a:pt x="2400" y="208"/>
                </a:lnTo>
                <a:lnTo>
                  <a:pt x="2398" y="212"/>
                </a:lnTo>
                <a:lnTo>
                  <a:pt x="2397" y="212"/>
                </a:lnTo>
                <a:lnTo>
                  <a:pt x="2392" y="220"/>
                </a:lnTo>
                <a:lnTo>
                  <a:pt x="2391" y="220"/>
                </a:lnTo>
                <a:lnTo>
                  <a:pt x="2385" y="226"/>
                </a:lnTo>
                <a:lnTo>
                  <a:pt x="2384" y="227"/>
                </a:lnTo>
                <a:lnTo>
                  <a:pt x="2376" y="232"/>
                </a:lnTo>
                <a:lnTo>
                  <a:pt x="2375" y="232"/>
                </a:lnTo>
                <a:lnTo>
                  <a:pt x="2366" y="236"/>
                </a:lnTo>
                <a:lnTo>
                  <a:pt x="2365" y="237"/>
                </a:lnTo>
                <a:lnTo>
                  <a:pt x="2360" y="238"/>
                </a:lnTo>
                <a:lnTo>
                  <a:pt x="2359" y="238"/>
                </a:lnTo>
                <a:lnTo>
                  <a:pt x="2352" y="240"/>
                </a:lnTo>
                <a:lnTo>
                  <a:pt x="2352" y="240"/>
                </a:lnTo>
                <a:lnTo>
                  <a:pt x="2342" y="241"/>
                </a:lnTo>
                <a:lnTo>
                  <a:pt x="2342" y="241"/>
                </a:lnTo>
                <a:lnTo>
                  <a:pt x="2331" y="241"/>
                </a:lnTo>
                <a:lnTo>
                  <a:pt x="2331" y="241"/>
                </a:lnTo>
                <a:lnTo>
                  <a:pt x="2304" y="243"/>
                </a:lnTo>
                <a:lnTo>
                  <a:pt x="2304" y="243"/>
                </a:lnTo>
                <a:lnTo>
                  <a:pt x="2269" y="243"/>
                </a:lnTo>
                <a:lnTo>
                  <a:pt x="2190" y="243"/>
                </a:lnTo>
                <a:lnTo>
                  <a:pt x="2190" y="243"/>
                </a:lnTo>
                <a:close/>
                <a:moveTo>
                  <a:pt x="2639" y="16"/>
                </a:moveTo>
                <a:lnTo>
                  <a:pt x="2639" y="14"/>
                </a:lnTo>
                <a:lnTo>
                  <a:pt x="2640" y="12"/>
                </a:lnTo>
                <a:lnTo>
                  <a:pt x="2641" y="11"/>
                </a:lnTo>
                <a:lnTo>
                  <a:pt x="2643" y="10"/>
                </a:lnTo>
                <a:lnTo>
                  <a:pt x="2645" y="10"/>
                </a:lnTo>
                <a:lnTo>
                  <a:pt x="3034" y="10"/>
                </a:lnTo>
                <a:lnTo>
                  <a:pt x="3036" y="10"/>
                </a:lnTo>
                <a:lnTo>
                  <a:pt x="3038" y="11"/>
                </a:lnTo>
                <a:lnTo>
                  <a:pt x="3039" y="12"/>
                </a:lnTo>
                <a:lnTo>
                  <a:pt x="3040" y="14"/>
                </a:lnTo>
                <a:lnTo>
                  <a:pt x="3040" y="16"/>
                </a:lnTo>
                <a:lnTo>
                  <a:pt x="3040" y="104"/>
                </a:lnTo>
                <a:lnTo>
                  <a:pt x="3040" y="106"/>
                </a:lnTo>
                <a:lnTo>
                  <a:pt x="3039" y="108"/>
                </a:lnTo>
                <a:lnTo>
                  <a:pt x="3038" y="109"/>
                </a:lnTo>
                <a:lnTo>
                  <a:pt x="3036" y="110"/>
                </a:lnTo>
                <a:lnTo>
                  <a:pt x="3034" y="110"/>
                </a:lnTo>
                <a:lnTo>
                  <a:pt x="2751" y="110"/>
                </a:lnTo>
                <a:lnTo>
                  <a:pt x="2757" y="104"/>
                </a:lnTo>
                <a:lnTo>
                  <a:pt x="2757" y="221"/>
                </a:lnTo>
                <a:lnTo>
                  <a:pt x="2751" y="215"/>
                </a:lnTo>
                <a:lnTo>
                  <a:pt x="3015" y="215"/>
                </a:lnTo>
                <a:lnTo>
                  <a:pt x="3016" y="215"/>
                </a:lnTo>
                <a:lnTo>
                  <a:pt x="3018" y="216"/>
                </a:lnTo>
                <a:lnTo>
                  <a:pt x="3019" y="217"/>
                </a:lnTo>
                <a:lnTo>
                  <a:pt x="3020" y="219"/>
                </a:lnTo>
                <a:lnTo>
                  <a:pt x="3020" y="221"/>
                </a:lnTo>
                <a:lnTo>
                  <a:pt x="3020" y="310"/>
                </a:lnTo>
                <a:lnTo>
                  <a:pt x="3020" y="311"/>
                </a:lnTo>
                <a:lnTo>
                  <a:pt x="3019" y="313"/>
                </a:lnTo>
                <a:lnTo>
                  <a:pt x="3018" y="314"/>
                </a:lnTo>
                <a:lnTo>
                  <a:pt x="3016" y="315"/>
                </a:lnTo>
                <a:lnTo>
                  <a:pt x="3014" y="315"/>
                </a:lnTo>
                <a:lnTo>
                  <a:pt x="2751" y="315"/>
                </a:lnTo>
                <a:lnTo>
                  <a:pt x="2757" y="309"/>
                </a:lnTo>
                <a:lnTo>
                  <a:pt x="2757" y="453"/>
                </a:lnTo>
                <a:lnTo>
                  <a:pt x="2751" y="447"/>
                </a:lnTo>
                <a:lnTo>
                  <a:pt x="3044" y="447"/>
                </a:lnTo>
                <a:lnTo>
                  <a:pt x="3046" y="447"/>
                </a:lnTo>
                <a:lnTo>
                  <a:pt x="3048" y="448"/>
                </a:lnTo>
                <a:lnTo>
                  <a:pt x="3049" y="449"/>
                </a:lnTo>
                <a:lnTo>
                  <a:pt x="3050" y="451"/>
                </a:lnTo>
                <a:lnTo>
                  <a:pt x="3050" y="453"/>
                </a:lnTo>
                <a:lnTo>
                  <a:pt x="3050" y="541"/>
                </a:lnTo>
                <a:lnTo>
                  <a:pt x="3050" y="543"/>
                </a:lnTo>
                <a:lnTo>
                  <a:pt x="3049" y="545"/>
                </a:lnTo>
                <a:lnTo>
                  <a:pt x="3048" y="546"/>
                </a:lnTo>
                <a:lnTo>
                  <a:pt x="3046" y="547"/>
                </a:lnTo>
                <a:lnTo>
                  <a:pt x="3044" y="547"/>
                </a:lnTo>
                <a:lnTo>
                  <a:pt x="2645" y="547"/>
                </a:lnTo>
                <a:lnTo>
                  <a:pt x="2643" y="547"/>
                </a:lnTo>
                <a:lnTo>
                  <a:pt x="2641" y="546"/>
                </a:lnTo>
                <a:lnTo>
                  <a:pt x="2640" y="545"/>
                </a:lnTo>
                <a:lnTo>
                  <a:pt x="2639" y="543"/>
                </a:lnTo>
                <a:lnTo>
                  <a:pt x="2639" y="541"/>
                </a:lnTo>
                <a:lnTo>
                  <a:pt x="2639" y="16"/>
                </a:lnTo>
                <a:close/>
                <a:moveTo>
                  <a:pt x="2650" y="541"/>
                </a:moveTo>
                <a:lnTo>
                  <a:pt x="2645" y="536"/>
                </a:lnTo>
                <a:lnTo>
                  <a:pt x="3044" y="536"/>
                </a:lnTo>
                <a:lnTo>
                  <a:pt x="3039" y="541"/>
                </a:lnTo>
                <a:lnTo>
                  <a:pt x="3039" y="453"/>
                </a:lnTo>
                <a:lnTo>
                  <a:pt x="3044" y="458"/>
                </a:lnTo>
                <a:lnTo>
                  <a:pt x="2751" y="458"/>
                </a:lnTo>
                <a:lnTo>
                  <a:pt x="2749" y="458"/>
                </a:lnTo>
                <a:lnTo>
                  <a:pt x="2748" y="457"/>
                </a:lnTo>
                <a:lnTo>
                  <a:pt x="2746" y="456"/>
                </a:lnTo>
                <a:lnTo>
                  <a:pt x="2746" y="454"/>
                </a:lnTo>
                <a:lnTo>
                  <a:pt x="2745" y="453"/>
                </a:lnTo>
                <a:lnTo>
                  <a:pt x="2745" y="309"/>
                </a:lnTo>
                <a:lnTo>
                  <a:pt x="2746" y="308"/>
                </a:lnTo>
                <a:lnTo>
                  <a:pt x="2746" y="306"/>
                </a:lnTo>
                <a:lnTo>
                  <a:pt x="2748" y="305"/>
                </a:lnTo>
                <a:lnTo>
                  <a:pt x="2749" y="304"/>
                </a:lnTo>
                <a:lnTo>
                  <a:pt x="2751" y="304"/>
                </a:lnTo>
                <a:lnTo>
                  <a:pt x="3014" y="304"/>
                </a:lnTo>
                <a:lnTo>
                  <a:pt x="3009" y="309"/>
                </a:lnTo>
                <a:lnTo>
                  <a:pt x="3009" y="221"/>
                </a:lnTo>
                <a:lnTo>
                  <a:pt x="3014" y="226"/>
                </a:lnTo>
                <a:lnTo>
                  <a:pt x="2751" y="226"/>
                </a:lnTo>
                <a:lnTo>
                  <a:pt x="2749" y="226"/>
                </a:lnTo>
                <a:lnTo>
                  <a:pt x="2748" y="225"/>
                </a:lnTo>
                <a:lnTo>
                  <a:pt x="2746" y="224"/>
                </a:lnTo>
                <a:lnTo>
                  <a:pt x="2746" y="222"/>
                </a:lnTo>
                <a:lnTo>
                  <a:pt x="2745" y="221"/>
                </a:lnTo>
                <a:lnTo>
                  <a:pt x="2745" y="104"/>
                </a:lnTo>
                <a:lnTo>
                  <a:pt x="2746" y="103"/>
                </a:lnTo>
                <a:lnTo>
                  <a:pt x="2746" y="101"/>
                </a:lnTo>
                <a:lnTo>
                  <a:pt x="2748" y="100"/>
                </a:lnTo>
                <a:lnTo>
                  <a:pt x="2749" y="99"/>
                </a:lnTo>
                <a:lnTo>
                  <a:pt x="2751" y="99"/>
                </a:lnTo>
                <a:lnTo>
                  <a:pt x="3034" y="99"/>
                </a:lnTo>
                <a:lnTo>
                  <a:pt x="3029" y="104"/>
                </a:lnTo>
                <a:lnTo>
                  <a:pt x="3029" y="16"/>
                </a:lnTo>
                <a:lnTo>
                  <a:pt x="3034" y="21"/>
                </a:lnTo>
                <a:lnTo>
                  <a:pt x="2645" y="21"/>
                </a:lnTo>
                <a:lnTo>
                  <a:pt x="2650" y="16"/>
                </a:lnTo>
                <a:lnTo>
                  <a:pt x="2650" y="541"/>
                </a:lnTo>
                <a:lnTo>
                  <a:pt x="2650" y="541"/>
                </a:lnTo>
                <a:close/>
                <a:moveTo>
                  <a:pt x="3241" y="355"/>
                </a:moveTo>
                <a:lnTo>
                  <a:pt x="3242" y="355"/>
                </a:lnTo>
                <a:lnTo>
                  <a:pt x="3244" y="356"/>
                </a:lnTo>
                <a:lnTo>
                  <a:pt x="3245" y="357"/>
                </a:lnTo>
                <a:lnTo>
                  <a:pt x="3246" y="358"/>
                </a:lnTo>
                <a:lnTo>
                  <a:pt x="3247" y="360"/>
                </a:lnTo>
                <a:lnTo>
                  <a:pt x="3249" y="372"/>
                </a:lnTo>
                <a:lnTo>
                  <a:pt x="3249" y="372"/>
                </a:lnTo>
                <a:lnTo>
                  <a:pt x="3252" y="384"/>
                </a:lnTo>
                <a:lnTo>
                  <a:pt x="3252" y="383"/>
                </a:lnTo>
                <a:lnTo>
                  <a:pt x="3256" y="394"/>
                </a:lnTo>
                <a:lnTo>
                  <a:pt x="3256" y="394"/>
                </a:lnTo>
                <a:lnTo>
                  <a:pt x="3260" y="404"/>
                </a:lnTo>
                <a:lnTo>
                  <a:pt x="3260" y="403"/>
                </a:lnTo>
                <a:lnTo>
                  <a:pt x="3265" y="413"/>
                </a:lnTo>
                <a:lnTo>
                  <a:pt x="3265" y="412"/>
                </a:lnTo>
                <a:lnTo>
                  <a:pt x="3270" y="420"/>
                </a:lnTo>
                <a:lnTo>
                  <a:pt x="3270" y="420"/>
                </a:lnTo>
                <a:lnTo>
                  <a:pt x="3276" y="427"/>
                </a:lnTo>
                <a:lnTo>
                  <a:pt x="3275" y="427"/>
                </a:lnTo>
                <a:lnTo>
                  <a:pt x="3282" y="433"/>
                </a:lnTo>
                <a:lnTo>
                  <a:pt x="3282" y="433"/>
                </a:lnTo>
                <a:lnTo>
                  <a:pt x="3289" y="439"/>
                </a:lnTo>
                <a:lnTo>
                  <a:pt x="3289" y="438"/>
                </a:lnTo>
                <a:lnTo>
                  <a:pt x="3297" y="443"/>
                </a:lnTo>
                <a:lnTo>
                  <a:pt x="3296" y="443"/>
                </a:lnTo>
                <a:lnTo>
                  <a:pt x="3305" y="447"/>
                </a:lnTo>
                <a:lnTo>
                  <a:pt x="3305" y="447"/>
                </a:lnTo>
                <a:lnTo>
                  <a:pt x="3314" y="450"/>
                </a:lnTo>
                <a:lnTo>
                  <a:pt x="3313" y="450"/>
                </a:lnTo>
                <a:lnTo>
                  <a:pt x="3323" y="453"/>
                </a:lnTo>
                <a:lnTo>
                  <a:pt x="3323" y="453"/>
                </a:lnTo>
                <a:lnTo>
                  <a:pt x="3333" y="455"/>
                </a:lnTo>
                <a:lnTo>
                  <a:pt x="3333" y="455"/>
                </a:lnTo>
                <a:lnTo>
                  <a:pt x="3344" y="456"/>
                </a:lnTo>
                <a:lnTo>
                  <a:pt x="3344" y="456"/>
                </a:lnTo>
                <a:lnTo>
                  <a:pt x="3355" y="456"/>
                </a:lnTo>
                <a:lnTo>
                  <a:pt x="3355" y="456"/>
                </a:lnTo>
                <a:lnTo>
                  <a:pt x="3368" y="456"/>
                </a:lnTo>
                <a:lnTo>
                  <a:pt x="3367" y="456"/>
                </a:lnTo>
                <a:lnTo>
                  <a:pt x="3379" y="455"/>
                </a:lnTo>
                <a:lnTo>
                  <a:pt x="3378" y="455"/>
                </a:lnTo>
                <a:lnTo>
                  <a:pt x="3389" y="453"/>
                </a:lnTo>
                <a:lnTo>
                  <a:pt x="3389" y="454"/>
                </a:lnTo>
                <a:lnTo>
                  <a:pt x="3399" y="451"/>
                </a:lnTo>
                <a:lnTo>
                  <a:pt x="3398" y="451"/>
                </a:lnTo>
                <a:lnTo>
                  <a:pt x="3408" y="448"/>
                </a:lnTo>
                <a:lnTo>
                  <a:pt x="3407" y="449"/>
                </a:lnTo>
                <a:lnTo>
                  <a:pt x="3416" y="445"/>
                </a:lnTo>
                <a:lnTo>
                  <a:pt x="3415" y="445"/>
                </a:lnTo>
                <a:lnTo>
                  <a:pt x="3423" y="441"/>
                </a:lnTo>
                <a:lnTo>
                  <a:pt x="3422" y="441"/>
                </a:lnTo>
                <a:lnTo>
                  <a:pt x="3429" y="436"/>
                </a:lnTo>
                <a:lnTo>
                  <a:pt x="3428" y="436"/>
                </a:lnTo>
                <a:lnTo>
                  <a:pt x="3434" y="431"/>
                </a:lnTo>
                <a:lnTo>
                  <a:pt x="3434" y="431"/>
                </a:lnTo>
                <a:lnTo>
                  <a:pt x="3439" y="425"/>
                </a:lnTo>
                <a:lnTo>
                  <a:pt x="3439" y="426"/>
                </a:lnTo>
                <a:lnTo>
                  <a:pt x="3444" y="420"/>
                </a:lnTo>
                <a:lnTo>
                  <a:pt x="3443" y="420"/>
                </a:lnTo>
                <a:lnTo>
                  <a:pt x="3447" y="414"/>
                </a:lnTo>
                <a:lnTo>
                  <a:pt x="3447" y="414"/>
                </a:lnTo>
                <a:lnTo>
                  <a:pt x="3449" y="408"/>
                </a:lnTo>
                <a:lnTo>
                  <a:pt x="3449" y="408"/>
                </a:lnTo>
                <a:lnTo>
                  <a:pt x="3451" y="402"/>
                </a:lnTo>
                <a:lnTo>
                  <a:pt x="3451" y="402"/>
                </a:lnTo>
                <a:lnTo>
                  <a:pt x="3452" y="395"/>
                </a:lnTo>
                <a:lnTo>
                  <a:pt x="3452" y="396"/>
                </a:lnTo>
                <a:lnTo>
                  <a:pt x="3452" y="389"/>
                </a:lnTo>
                <a:lnTo>
                  <a:pt x="3452" y="389"/>
                </a:lnTo>
                <a:lnTo>
                  <a:pt x="3452" y="385"/>
                </a:lnTo>
                <a:lnTo>
                  <a:pt x="3452" y="385"/>
                </a:lnTo>
                <a:lnTo>
                  <a:pt x="3452" y="381"/>
                </a:lnTo>
                <a:lnTo>
                  <a:pt x="3452" y="381"/>
                </a:lnTo>
                <a:lnTo>
                  <a:pt x="3451" y="377"/>
                </a:lnTo>
                <a:lnTo>
                  <a:pt x="3451" y="378"/>
                </a:lnTo>
                <a:lnTo>
                  <a:pt x="3450" y="374"/>
                </a:lnTo>
                <a:lnTo>
                  <a:pt x="3450" y="374"/>
                </a:lnTo>
                <a:lnTo>
                  <a:pt x="3449" y="370"/>
                </a:lnTo>
                <a:lnTo>
                  <a:pt x="3449" y="371"/>
                </a:lnTo>
                <a:lnTo>
                  <a:pt x="3447" y="367"/>
                </a:lnTo>
                <a:lnTo>
                  <a:pt x="3447" y="368"/>
                </a:lnTo>
                <a:lnTo>
                  <a:pt x="3443" y="361"/>
                </a:lnTo>
                <a:lnTo>
                  <a:pt x="3443" y="361"/>
                </a:lnTo>
                <a:lnTo>
                  <a:pt x="3440" y="358"/>
                </a:lnTo>
                <a:lnTo>
                  <a:pt x="3440" y="358"/>
                </a:lnTo>
                <a:lnTo>
                  <a:pt x="3437" y="355"/>
                </a:lnTo>
                <a:lnTo>
                  <a:pt x="3438" y="356"/>
                </a:lnTo>
                <a:lnTo>
                  <a:pt x="3429" y="350"/>
                </a:lnTo>
                <a:lnTo>
                  <a:pt x="3430" y="350"/>
                </a:lnTo>
                <a:lnTo>
                  <a:pt x="3419" y="345"/>
                </a:lnTo>
                <a:lnTo>
                  <a:pt x="3420" y="345"/>
                </a:lnTo>
                <a:lnTo>
                  <a:pt x="3407" y="340"/>
                </a:lnTo>
                <a:lnTo>
                  <a:pt x="3407" y="340"/>
                </a:lnTo>
                <a:lnTo>
                  <a:pt x="3395" y="336"/>
                </a:lnTo>
                <a:lnTo>
                  <a:pt x="3395" y="336"/>
                </a:lnTo>
                <a:lnTo>
                  <a:pt x="3377" y="331"/>
                </a:lnTo>
                <a:lnTo>
                  <a:pt x="3377" y="331"/>
                </a:lnTo>
                <a:lnTo>
                  <a:pt x="3323" y="317"/>
                </a:lnTo>
                <a:lnTo>
                  <a:pt x="3303" y="311"/>
                </a:lnTo>
                <a:lnTo>
                  <a:pt x="3303" y="311"/>
                </a:lnTo>
                <a:lnTo>
                  <a:pt x="3284" y="305"/>
                </a:lnTo>
                <a:lnTo>
                  <a:pt x="3283" y="305"/>
                </a:lnTo>
                <a:lnTo>
                  <a:pt x="3266" y="299"/>
                </a:lnTo>
                <a:lnTo>
                  <a:pt x="3266" y="299"/>
                </a:lnTo>
                <a:lnTo>
                  <a:pt x="3250" y="293"/>
                </a:lnTo>
                <a:lnTo>
                  <a:pt x="3250" y="293"/>
                </a:lnTo>
                <a:lnTo>
                  <a:pt x="3236" y="286"/>
                </a:lnTo>
                <a:lnTo>
                  <a:pt x="3235" y="286"/>
                </a:lnTo>
                <a:lnTo>
                  <a:pt x="3223" y="279"/>
                </a:lnTo>
                <a:lnTo>
                  <a:pt x="3223" y="278"/>
                </a:lnTo>
                <a:lnTo>
                  <a:pt x="3212" y="271"/>
                </a:lnTo>
                <a:lnTo>
                  <a:pt x="3211" y="271"/>
                </a:lnTo>
                <a:lnTo>
                  <a:pt x="3202" y="263"/>
                </a:lnTo>
                <a:lnTo>
                  <a:pt x="3201" y="263"/>
                </a:lnTo>
                <a:lnTo>
                  <a:pt x="3190" y="251"/>
                </a:lnTo>
                <a:lnTo>
                  <a:pt x="3190" y="251"/>
                </a:lnTo>
                <a:lnTo>
                  <a:pt x="3180" y="240"/>
                </a:lnTo>
                <a:lnTo>
                  <a:pt x="3180" y="239"/>
                </a:lnTo>
                <a:lnTo>
                  <a:pt x="3172" y="227"/>
                </a:lnTo>
                <a:lnTo>
                  <a:pt x="3171" y="227"/>
                </a:lnTo>
                <a:lnTo>
                  <a:pt x="3168" y="220"/>
                </a:lnTo>
                <a:lnTo>
                  <a:pt x="3168" y="220"/>
                </a:lnTo>
                <a:lnTo>
                  <a:pt x="3165" y="213"/>
                </a:lnTo>
                <a:lnTo>
                  <a:pt x="3164" y="213"/>
                </a:lnTo>
                <a:lnTo>
                  <a:pt x="3162" y="206"/>
                </a:lnTo>
                <a:lnTo>
                  <a:pt x="3161" y="206"/>
                </a:lnTo>
                <a:lnTo>
                  <a:pt x="3159" y="199"/>
                </a:lnTo>
                <a:lnTo>
                  <a:pt x="3159" y="199"/>
                </a:lnTo>
                <a:lnTo>
                  <a:pt x="3157" y="192"/>
                </a:lnTo>
                <a:lnTo>
                  <a:pt x="3157" y="191"/>
                </a:lnTo>
                <a:lnTo>
                  <a:pt x="3155" y="184"/>
                </a:lnTo>
                <a:lnTo>
                  <a:pt x="3155" y="184"/>
                </a:lnTo>
                <a:lnTo>
                  <a:pt x="3154" y="176"/>
                </a:lnTo>
                <a:lnTo>
                  <a:pt x="3154" y="176"/>
                </a:lnTo>
                <a:lnTo>
                  <a:pt x="3153" y="169"/>
                </a:lnTo>
                <a:lnTo>
                  <a:pt x="3153" y="168"/>
                </a:lnTo>
                <a:lnTo>
                  <a:pt x="3152" y="161"/>
                </a:lnTo>
                <a:lnTo>
                  <a:pt x="3152" y="160"/>
                </a:lnTo>
                <a:lnTo>
                  <a:pt x="3152" y="153"/>
                </a:lnTo>
                <a:lnTo>
                  <a:pt x="3152" y="152"/>
                </a:lnTo>
                <a:lnTo>
                  <a:pt x="3152" y="142"/>
                </a:lnTo>
                <a:lnTo>
                  <a:pt x="3152" y="142"/>
                </a:lnTo>
                <a:lnTo>
                  <a:pt x="3153" y="132"/>
                </a:lnTo>
                <a:lnTo>
                  <a:pt x="3153" y="131"/>
                </a:lnTo>
                <a:lnTo>
                  <a:pt x="3155" y="122"/>
                </a:lnTo>
                <a:lnTo>
                  <a:pt x="3155" y="121"/>
                </a:lnTo>
                <a:lnTo>
                  <a:pt x="3158" y="112"/>
                </a:lnTo>
                <a:lnTo>
                  <a:pt x="3158" y="111"/>
                </a:lnTo>
                <a:lnTo>
                  <a:pt x="3161" y="102"/>
                </a:lnTo>
                <a:lnTo>
                  <a:pt x="3161" y="102"/>
                </a:lnTo>
                <a:lnTo>
                  <a:pt x="3165" y="93"/>
                </a:lnTo>
                <a:lnTo>
                  <a:pt x="3165" y="93"/>
                </a:lnTo>
                <a:lnTo>
                  <a:pt x="3170" y="84"/>
                </a:lnTo>
                <a:lnTo>
                  <a:pt x="3170" y="83"/>
                </a:lnTo>
                <a:lnTo>
                  <a:pt x="3175" y="75"/>
                </a:lnTo>
                <a:lnTo>
                  <a:pt x="3176" y="74"/>
                </a:lnTo>
                <a:lnTo>
                  <a:pt x="3182" y="66"/>
                </a:lnTo>
                <a:lnTo>
                  <a:pt x="3182" y="65"/>
                </a:lnTo>
                <a:lnTo>
                  <a:pt x="3189" y="57"/>
                </a:lnTo>
                <a:lnTo>
                  <a:pt x="3189" y="57"/>
                </a:lnTo>
                <a:lnTo>
                  <a:pt x="3196" y="50"/>
                </a:lnTo>
                <a:lnTo>
                  <a:pt x="3196" y="49"/>
                </a:lnTo>
                <a:lnTo>
                  <a:pt x="3204" y="42"/>
                </a:lnTo>
                <a:lnTo>
                  <a:pt x="3205" y="42"/>
                </a:lnTo>
                <a:lnTo>
                  <a:pt x="3213" y="36"/>
                </a:lnTo>
                <a:lnTo>
                  <a:pt x="3213" y="35"/>
                </a:lnTo>
                <a:lnTo>
                  <a:pt x="3223" y="30"/>
                </a:lnTo>
                <a:lnTo>
                  <a:pt x="3223" y="29"/>
                </a:lnTo>
                <a:lnTo>
                  <a:pt x="3233" y="24"/>
                </a:lnTo>
                <a:lnTo>
                  <a:pt x="3233" y="24"/>
                </a:lnTo>
                <a:lnTo>
                  <a:pt x="3243" y="19"/>
                </a:lnTo>
                <a:lnTo>
                  <a:pt x="3244" y="19"/>
                </a:lnTo>
                <a:lnTo>
                  <a:pt x="3254" y="15"/>
                </a:lnTo>
                <a:lnTo>
                  <a:pt x="3255" y="14"/>
                </a:lnTo>
                <a:lnTo>
                  <a:pt x="3266" y="11"/>
                </a:lnTo>
                <a:lnTo>
                  <a:pt x="3267" y="11"/>
                </a:lnTo>
                <a:lnTo>
                  <a:pt x="3279" y="7"/>
                </a:lnTo>
                <a:lnTo>
                  <a:pt x="3279" y="7"/>
                </a:lnTo>
                <a:lnTo>
                  <a:pt x="3292" y="5"/>
                </a:lnTo>
                <a:lnTo>
                  <a:pt x="3292" y="5"/>
                </a:lnTo>
                <a:lnTo>
                  <a:pt x="3305" y="3"/>
                </a:lnTo>
                <a:lnTo>
                  <a:pt x="3305" y="3"/>
                </a:lnTo>
                <a:lnTo>
                  <a:pt x="3319" y="1"/>
                </a:lnTo>
                <a:lnTo>
                  <a:pt x="3319" y="1"/>
                </a:lnTo>
                <a:lnTo>
                  <a:pt x="3334" y="0"/>
                </a:lnTo>
                <a:lnTo>
                  <a:pt x="3334" y="0"/>
                </a:lnTo>
                <a:lnTo>
                  <a:pt x="3349" y="0"/>
                </a:lnTo>
                <a:lnTo>
                  <a:pt x="3349" y="0"/>
                </a:lnTo>
                <a:lnTo>
                  <a:pt x="3361" y="0"/>
                </a:lnTo>
                <a:lnTo>
                  <a:pt x="3361" y="0"/>
                </a:lnTo>
                <a:lnTo>
                  <a:pt x="3373" y="1"/>
                </a:lnTo>
                <a:lnTo>
                  <a:pt x="3373" y="1"/>
                </a:lnTo>
                <a:lnTo>
                  <a:pt x="3384" y="2"/>
                </a:lnTo>
                <a:lnTo>
                  <a:pt x="3384" y="2"/>
                </a:lnTo>
                <a:lnTo>
                  <a:pt x="3395" y="3"/>
                </a:lnTo>
                <a:lnTo>
                  <a:pt x="3396" y="3"/>
                </a:lnTo>
                <a:lnTo>
                  <a:pt x="3406" y="4"/>
                </a:lnTo>
                <a:lnTo>
                  <a:pt x="3406" y="4"/>
                </a:lnTo>
                <a:lnTo>
                  <a:pt x="3417" y="6"/>
                </a:lnTo>
                <a:lnTo>
                  <a:pt x="3417" y="6"/>
                </a:lnTo>
                <a:lnTo>
                  <a:pt x="3427" y="8"/>
                </a:lnTo>
                <a:lnTo>
                  <a:pt x="3427" y="8"/>
                </a:lnTo>
                <a:lnTo>
                  <a:pt x="3436" y="11"/>
                </a:lnTo>
                <a:lnTo>
                  <a:pt x="3437" y="11"/>
                </a:lnTo>
                <a:lnTo>
                  <a:pt x="3446" y="14"/>
                </a:lnTo>
                <a:lnTo>
                  <a:pt x="3446" y="14"/>
                </a:lnTo>
                <a:lnTo>
                  <a:pt x="3455" y="17"/>
                </a:lnTo>
                <a:lnTo>
                  <a:pt x="3455" y="17"/>
                </a:lnTo>
                <a:lnTo>
                  <a:pt x="3463" y="21"/>
                </a:lnTo>
                <a:lnTo>
                  <a:pt x="3464" y="21"/>
                </a:lnTo>
                <a:lnTo>
                  <a:pt x="3472" y="25"/>
                </a:lnTo>
                <a:lnTo>
                  <a:pt x="3472" y="25"/>
                </a:lnTo>
                <a:lnTo>
                  <a:pt x="3479" y="29"/>
                </a:lnTo>
                <a:lnTo>
                  <a:pt x="3480" y="29"/>
                </a:lnTo>
                <a:lnTo>
                  <a:pt x="3487" y="34"/>
                </a:lnTo>
                <a:lnTo>
                  <a:pt x="3487" y="34"/>
                </a:lnTo>
                <a:lnTo>
                  <a:pt x="3494" y="39"/>
                </a:lnTo>
                <a:lnTo>
                  <a:pt x="3494" y="39"/>
                </a:lnTo>
                <a:lnTo>
                  <a:pt x="3501" y="45"/>
                </a:lnTo>
                <a:lnTo>
                  <a:pt x="3501" y="45"/>
                </a:lnTo>
                <a:lnTo>
                  <a:pt x="3507" y="50"/>
                </a:lnTo>
                <a:lnTo>
                  <a:pt x="3507" y="50"/>
                </a:lnTo>
                <a:lnTo>
                  <a:pt x="3513" y="56"/>
                </a:lnTo>
                <a:lnTo>
                  <a:pt x="3513" y="56"/>
                </a:lnTo>
                <a:lnTo>
                  <a:pt x="3518" y="62"/>
                </a:lnTo>
                <a:lnTo>
                  <a:pt x="3519" y="63"/>
                </a:lnTo>
                <a:lnTo>
                  <a:pt x="3523" y="69"/>
                </a:lnTo>
                <a:lnTo>
                  <a:pt x="3524" y="69"/>
                </a:lnTo>
                <a:lnTo>
                  <a:pt x="3528" y="76"/>
                </a:lnTo>
                <a:lnTo>
                  <a:pt x="3528" y="76"/>
                </a:lnTo>
                <a:lnTo>
                  <a:pt x="3532" y="83"/>
                </a:lnTo>
                <a:lnTo>
                  <a:pt x="3533" y="83"/>
                </a:lnTo>
                <a:lnTo>
                  <a:pt x="3536" y="90"/>
                </a:lnTo>
                <a:lnTo>
                  <a:pt x="3537" y="90"/>
                </a:lnTo>
                <a:lnTo>
                  <a:pt x="3540" y="98"/>
                </a:lnTo>
                <a:lnTo>
                  <a:pt x="3540" y="98"/>
                </a:lnTo>
                <a:lnTo>
                  <a:pt x="3543" y="105"/>
                </a:lnTo>
                <a:lnTo>
                  <a:pt x="3543" y="105"/>
                </a:lnTo>
                <a:lnTo>
                  <a:pt x="3546" y="113"/>
                </a:lnTo>
                <a:lnTo>
                  <a:pt x="3546" y="113"/>
                </a:lnTo>
                <a:lnTo>
                  <a:pt x="3549" y="121"/>
                </a:lnTo>
                <a:lnTo>
                  <a:pt x="3549" y="122"/>
                </a:lnTo>
                <a:lnTo>
                  <a:pt x="3551" y="130"/>
                </a:lnTo>
                <a:lnTo>
                  <a:pt x="3551" y="130"/>
                </a:lnTo>
                <a:lnTo>
                  <a:pt x="3552" y="138"/>
                </a:lnTo>
                <a:lnTo>
                  <a:pt x="3552" y="138"/>
                </a:lnTo>
                <a:lnTo>
                  <a:pt x="3554" y="147"/>
                </a:lnTo>
                <a:lnTo>
                  <a:pt x="3554" y="147"/>
                </a:lnTo>
                <a:lnTo>
                  <a:pt x="3555" y="156"/>
                </a:lnTo>
                <a:lnTo>
                  <a:pt x="3555" y="156"/>
                </a:lnTo>
                <a:lnTo>
                  <a:pt x="3555" y="165"/>
                </a:lnTo>
                <a:lnTo>
                  <a:pt x="3555" y="167"/>
                </a:lnTo>
                <a:lnTo>
                  <a:pt x="3554" y="169"/>
                </a:lnTo>
                <a:lnTo>
                  <a:pt x="3553" y="170"/>
                </a:lnTo>
                <a:lnTo>
                  <a:pt x="3551" y="171"/>
                </a:lnTo>
                <a:lnTo>
                  <a:pt x="3549" y="171"/>
                </a:lnTo>
                <a:lnTo>
                  <a:pt x="3443" y="175"/>
                </a:lnTo>
                <a:lnTo>
                  <a:pt x="3441" y="175"/>
                </a:lnTo>
                <a:lnTo>
                  <a:pt x="3439" y="174"/>
                </a:lnTo>
                <a:lnTo>
                  <a:pt x="3438" y="173"/>
                </a:lnTo>
                <a:lnTo>
                  <a:pt x="3437" y="171"/>
                </a:lnTo>
                <a:lnTo>
                  <a:pt x="3436" y="161"/>
                </a:lnTo>
                <a:lnTo>
                  <a:pt x="3436" y="161"/>
                </a:lnTo>
                <a:lnTo>
                  <a:pt x="3433" y="152"/>
                </a:lnTo>
                <a:lnTo>
                  <a:pt x="3433" y="153"/>
                </a:lnTo>
                <a:lnTo>
                  <a:pt x="3431" y="144"/>
                </a:lnTo>
                <a:lnTo>
                  <a:pt x="3431" y="145"/>
                </a:lnTo>
                <a:lnTo>
                  <a:pt x="3427" y="137"/>
                </a:lnTo>
                <a:lnTo>
                  <a:pt x="3428" y="138"/>
                </a:lnTo>
                <a:lnTo>
                  <a:pt x="3424" y="131"/>
                </a:lnTo>
                <a:lnTo>
                  <a:pt x="3424" y="131"/>
                </a:lnTo>
                <a:lnTo>
                  <a:pt x="3420" y="125"/>
                </a:lnTo>
                <a:lnTo>
                  <a:pt x="3420" y="126"/>
                </a:lnTo>
                <a:lnTo>
                  <a:pt x="3415" y="120"/>
                </a:lnTo>
                <a:lnTo>
                  <a:pt x="3416" y="120"/>
                </a:lnTo>
                <a:lnTo>
                  <a:pt x="3410" y="116"/>
                </a:lnTo>
                <a:lnTo>
                  <a:pt x="3411" y="116"/>
                </a:lnTo>
                <a:lnTo>
                  <a:pt x="3405" y="112"/>
                </a:lnTo>
                <a:lnTo>
                  <a:pt x="3406" y="112"/>
                </a:lnTo>
                <a:lnTo>
                  <a:pt x="3399" y="109"/>
                </a:lnTo>
                <a:lnTo>
                  <a:pt x="3400" y="109"/>
                </a:lnTo>
                <a:lnTo>
                  <a:pt x="3393" y="106"/>
                </a:lnTo>
                <a:lnTo>
                  <a:pt x="3393" y="106"/>
                </a:lnTo>
                <a:lnTo>
                  <a:pt x="3385" y="104"/>
                </a:lnTo>
                <a:lnTo>
                  <a:pt x="3386" y="104"/>
                </a:lnTo>
                <a:lnTo>
                  <a:pt x="3377" y="102"/>
                </a:lnTo>
                <a:lnTo>
                  <a:pt x="3377" y="102"/>
                </a:lnTo>
                <a:lnTo>
                  <a:pt x="3368" y="101"/>
                </a:lnTo>
                <a:lnTo>
                  <a:pt x="3368" y="101"/>
                </a:lnTo>
                <a:lnTo>
                  <a:pt x="3358" y="100"/>
                </a:lnTo>
                <a:lnTo>
                  <a:pt x="3359" y="100"/>
                </a:lnTo>
                <a:lnTo>
                  <a:pt x="3348" y="99"/>
                </a:lnTo>
                <a:lnTo>
                  <a:pt x="3348" y="99"/>
                </a:lnTo>
                <a:lnTo>
                  <a:pt x="3337" y="100"/>
                </a:lnTo>
                <a:lnTo>
                  <a:pt x="3337" y="100"/>
                </a:lnTo>
                <a:lnTo>
                  <a:pt x="3327" y="101"/>
                </a:lnTo>
                <a:lnTo>
                  <a:pt x="3327" y="101"/>
                </a:lnTo>
                <a:lnTo>
                  <a:pt x="3317" y="102"/>
                </a:lnTo>
                <a:lnTo>
                  <a:pt x="3318" y="102"/>
                </a:lnTo>
                <a:lnTo>
                  <a:pt x="3308" y="104"/>
                </a:lnTo>
                <a:lnTo>
                  <a:pt x="3309" y="104"/>
                </a:lnTo>
                <a:lnTo>
                  <a:pt x="3300" y="107"/>
                </a:lnTo>
                <a:lnTo>
                  <a:pt x="3300" y="107"/>
                </a:lnTo>
                <a:lnTo>
                  <a:pt x="3292" y="110"/>
                </a:lnTo>
                <a:lnTo>
                  <a:pt x="3293" y="110"/>
                </a:lnTo>
                <a:lnTo>
                  <a:pt x="3286" y="113"/>
                </a:lnTo>
                <a:lnTo>
                  <a:pt x="3286" y="113"/>
                </a:lnTo>
                <a:lnTo>
                  <a:pt x="3279" y="118"/>
                </a:lnTo>
                <a:lnTo>
                  <a:pt x="3280" y="117"/>
                </a:lnTo>
                <a:lnTo>
                  <a:pt x="3276" y="120"/>
                </a:lnTo>
                <a:lnTo>
                  <a:pt x="3276" y="120"/>
                </a:lnTo>
                <a:lnTo>
                  <a:pt x="3273" y="123"/>
                </a:lnTo>
                <a:lnTo>
                  <a:pt x="3273" y="123"/>
                </a:lnTo>
                <a:lnTo>
                  <a:pt x="3270" y="127"/>
                </a:lnTo>
                <a:lnTo>
                  <a:pt x="3271" y="126"/>
                </a:lnTo>
                <a:lnTo>
                  <a:pt x="3268" y="130"/>
                </a:lnTo>
                <a:lnTo>
                  <a:pt x="3269" y="129"/>
                </a:lnTo>
                <a:lnTo>
                  <a:pt x="3267" y="134"/>
                </a:lnTo>
                <a:lnTo>
                  <a:pt x="3267" y="133"/>
                </a:lnTo>
                <a:lnTo>
                  <a:pt x="3266" y="137"/>
                </a:lnTo>
                <a:lnTo>
                  <a:pt x="3266" y="137"/>
                </a:lnTo>
                <a:lnTo>
                  <a:pt x="3265" y="141"/>
                </a:lnTo>
                <a:lnTo>
                  <a:pt x="3265" y="141"/>
                </a:lnTo>
                <a:lnTo>
                  <a:pt x="3265" y="146"/>
                </a:lnTo>
                <a:lnTo>
                  <a:pt x="3265" y="145"/>
                </a:lnTo>
                <a:lnTo>
                  <a:pt x="3265" y="150"/>
                </a:lnTo>
                <a:lnTo>
                  <a:pt x="3265" y="149"/>
                </a:lnTo>
                <a:lnTo>
                  <a:pt x="3266" y="154"/>
                </a:lnTo>
                <a:lnTo>
                  <a:pt x="3266" y="153"/>
                </a:lnTo>
                <a:lnTo>
                  <a:pt x="3267" y="157"/>
                </a:lnTo>
                <a:lnTo>
                  <a:pt x="3267" y="157"/>
                </a:lnTo>
                <a:lnTo>
                  <a:pt x="3268" y="161"/>
                </a:lnTo>
                <a:lnTo>
                  <a:pt x="3268" y="160"/>
                </a:lnTo>
                <a:lnTo>
                  <a:pt x="3270" y="164"/>
                </a:lnTo>
                <a:lnTo>
                  <a:pt x="3270" y="163"/>
                </a:lnTo>
                <a:lnTo>
                  <a:pt x="3273" y="167"/>
                </a:lnTo>
                <a:lnTo>
                  <a:pt x="3272" y="167"/>
                </a:lnTo>
                <a:lnTo>
                  <a:pt x="3276" y="170"/>
                </a:lnTo>
                <a:lnTo>
                  <a:pt x="3275" y="170"/>
                </a:lnTo>
                <a:lnTo>
                  <a:pt x="3279" y="173"/>
                </a:lnTo>
                <a:lnTo>
                  <a:pt x="3278" y="173"/>
                </a:lnTo>
                <a:lnTo>
                  <a:pt x="3284" y="177"/>
                </a:lnTo>
                <a:lnTo>
                  <a:pt x="3284" y="177"/>
                </a:lnTo>
                <a:lnTo>
                  <a:pt x="3291" y="181"/>
                </a:lnTo>
                <a:lnTo>
                  <a:pt x="3291" y="181"/>
                </a:lnTo>
                <a:lnTo>
                  <a:pt x="3300" y="185"/>
                </a:lnTo>
                <a:lnTo>
                  <a:pt x="3300" y="185"/>
                </a:lnTo>
                <a:lnTo>
                  <a:pt x="3311" y="189"/>
                </a:lnTo>
                <a:lnTo>
                  <a:pt x="3311" y="189"/>
                </a:lnTo>
                <a:lnTo>
                  <a:pt x="3324" y="194"/>
                </a:lnTo>
                <a:lnTo>
                  <a:pt x="3324" y="194"/>
                </a:lnTo>
                <a:lnTo>
                  <a:pt x="3339" y="198"/>
                </a:lnTo>
                <a:lnTo>
                  <a:pt x="3339" y="198"/>
                </a:lnTo>
                <a:lnTo>
                  <a:pt x="3355" y="203"/>
                </a:lnTo>
                <a:lnTo>
                  <a:pt x="3355" y="203"/>
                </a:lnTo>
                <a:lnTo>
                  <a:pt x="3373" y="207"/>
                </a:lnTo>
                <a:lnTo>
                  <a:pt x="3409" y="217"/>
                </a:lnTo>
                <a:lnTo>
                  <a:pt x="3410" y="217"/>
                </a:lnTo>
                <a:lnTo>
                  <a:pt x="3426" y="221"/>
                </a:lnTo>
                <a:lnTo>
                  <a:pt x="3426" y="221"/>
                </a:lnTo>
                <a:lnTo>
                  <a:pt x="3441" y="226"/>
                </a:lnTo>
                <a:lnTo>
                  <a:pt x="3441" y="226"/>
                </a:lnTo>
                <a:lnTo>
                  <a:pt x="3454" y="231"/>
                </a:lnTo>
                <a:lnTo>
                  <a:pt x="3455" y="231"/>
                </a:lnTo>
                <a:lnTo>
                  <a:pt x="3467" y="236"/>
                </a:lnTo>
                <a:lnTo>
                  <a:pt x="3467" y="236"/>
                </a:lnTo>
                <a:lnTo>
                  <a:pt x="3478" y="241"/>
                </a:lnTo>
                <a:lnTo>
                  <a:pt x="3478" y="241"/>
                </a:lnTo>
                <a:lnTo>
                  <a:pt x="3488" y="246"/>
                </a:lnTo>
                <a:lnTo>
                  <a:pt x="3489" y="246"/>
                </a:lnTo>
                <a:lnTo>
                  <a:pt x="3498" y="251"/>
                </a:lnTo>
                <a:lnTo>
                  <a:pt x="3498" y="251"/>
                </a:lnTo>
                <a:lnTo>
                  <a:pt x="3506" y="257"/>
                </a:lnTo>
                <a:lnTo>
                  <a:pt x="3507" y="257"/>
                </a:lnTo>
                <a:lnTo>
                  <a:pt x="3515" y="263"/>
                </a:lnTo>
                <a:lnTo>
                  <a:pt x="3515" y="263"/>
                </a:lnTo>
                <a:lnTo>
                  <a:pt x="3522" y="270"/>
                </a:lnTo>
                <a:lnTo>
                  <a:pt x="3523" y="270"/>
                </a:lnTo>
                <a:lnTo>
                  <a:pt x="3530" y="277"/>
                </a:lnTo>
                <a:lnTo>
                  <a:pt x="3530" y="277"/>
                </a:lnTo>
                <a:lnTo>
                  <a:pt x="3536" y="285"/>
                </a:lnTo>
                <a:lnTo>
                  <a:pt x="3537" y="285"/>
                </a:lnTo>
                <a:lnTo>
                  <a:pt x="3543" y="293"/>
                </a:lnTo>
                <a:lnTo>
                  <a:pt x="3543" y="293"/>
                </a:lnTo>
                <a:lnTo>
                  <a:pt x="3548" y="301"/>
                </a:lnTo>
                <a:lnTo>
                  <a:pt x="3548" y="302"/>
                </a:lnTo>
                <a:lnTo>
                  <a:pt x="3553" y="310"/>
                </a:lnTo>
                <a:lnTo>
                  <a:pt x="3553" y="311"/>
                </a:lnTo>
                <a:lnTo>
                  <a:pt x="3558" y="320"/>
                </a:lnTo>
                <a:lnTo>
                  <a:pt x="3558" y="320"/>
                </a:lnTo>
                <a:lnTo>
                  <a:pt x="3561" y="330"/>
                </a:lnTo>
                <a:lnTo>
                  <a:pt x="3562" y="331"/>
                </a:lnTo>
                <a:lnTo>
                  <a:pt x="3565" y="341"/>
                </a:lnTo>
                <a:lnTo>
                  <a:pt x="3565" y="341"/>
                </a:lnTo>
                <a:lnTo>
                  <a:pt x="3567" y="352"/>
                </a:lnTo>
                <a:lnTo>
                  <a:pt x="3567" y="352"/>
                </a:lnTo>
                <a:lnTo>
                  <a:pt x="3569" y="364"/>
                </a:lnTo>
                <a:lnTo>
                  <a:pt x="3569" y="364"/>
                </a:lnTo>
                <a:lnTo>
                  <a:pt x="3570" y="376"/>
                </a:lnTo>
                <a:lnTo>
                  <a:pt x="3570" y="376"/>
                </a:lnTo>
                <a:lnTo>
                  <a:pt x="3570" y="388"/>
                </a:lnTo>
                <a:lnTo>
                  <a:pt x="3570" y="389"/>
                </a:lnTo>
                <a:lnTo>
                  <a:pt x="3570" y="400"/>
                </a:lnTo>
                <a:lnTo>
                  <a:pt x="3570" y="400"/>
                </a:lnTo>
                <a:lnTo>
                  <a:pt x="3568" y="411"/>
                </a:lnTo>
                <a:lnTo>
                  <a:pt x="3568" y="412"/>
                </a:lnTo>
                <a:lnTo>
                  <a:pt x="3566" y="423"/>
                </a:lnTo>
                <a:lnTo>
                  <a:pt x="3566" y="423"/>
                </a:lnTo>
                <a:lnTo>
                  <a:pt x="3564" y="434"/>
                </a:lnTo>
                <a:lnTo>
                  <a:pt x="3563" y="434"/>
                </a:lnTo>
                <a:lnTo>
                  <a:pt x="3560" y="445"/>
                </a:lnTo>
                <a:lnTo>
                  <a:pt x="3560" y="445"/>
                </a:lnTo>
                <a:lnTo>
                  <a:pt x="3555" y="456"/>
                </a:lnTo>
                <a:lnTo>
                  <a:pt x="3555" y="456"/>
                </a:lnTo>
                <a:lnTo>
                  <a:pt x="3550" y="466"/>
                </a:lnTo>
                <a:lnTo>
                  <a:pt x="3550" y="466"/>
                </a:lnTo>
                <a:lnTo>
                  <a:pt x="3544" y="476"/>
                </a:lnTo>
                <a:lnTo>
                  <a:pt x="3544" y="477"/>
                </a:lnTo>
                <a:lnTo>
                  <a:pt x="3537" y="486"/>
                </a:lnTo>
                <a:lnTo>
                  <a:pt x="3537" y="487"/>
                </a:lnTo>
                <a:lnTo>
                  <a:pt x="3530" y="496"/>
                </a:lnTo>
                <a:lnTo>
                  <a:pt x="3530" y="496"/>
                </a:lnTo>
                <a:lnTo>
                  <a:pt x="3522" y="504"/>
                </a:lnTo>
                <a:lnTo>
                  <a:pt x="3521" y="504"/>
                </a:lnTo>
                <a:lnTo>
                  <a:pt x="3513" y="512"/>
                </a:lnTo>
                <a:lnTo>
                  <a:pt x="3513" y="512"/>
                </a:lnTo>
                <a:lnTo>
                  <a:pt x="3503" y="519"/>
                </a:lnTo>
                <a:lnTo>
                  <a:pt x="3503" y="520"/>
                </a:lnTo>
                <a:lnTo>
                  <a:pt x="3493" y="526"/>
                </a:lnTo>
                <a:lnTo>
                  <a:pt x="3493" y="526"/>
                </a:lnTo>
                <a:lnTo>
                  <a:pt x="3482" y="532"/>
                </a:lnTo>
                <a:lnTo>
                  <a:pt x="3482" y="532"/>
                </a:lnTo>
                <a:lnTo>
                  <a:pt x="3471" y="537"/>
                </a:lnTo>
                <a:lnTo>
                  <a:pt x="3471" y="537"/>
                </a:lnTo>
                <a:lnTo>
                  <a:pt x="3459" y="542"/>
                </a:lnTo>
                <a:lnTo>
                  <a:pt x="3458" y="542"/>
                </a:lnTo>
                <a:lnTo>
                  <a:pt x="3446" y="546"/>
                </a:lnTo>
                <a:lnTo>
                  <a:pt x="3446" y="546"/>
                </a:lnTo>
                <a:lnTo>
                  <a:pt x="3433" y="550"/>
                </a:lnTo>
                <a:lnTo>
                  <a:pt x="3432" y="550"/>
                </a:lnTo>
                <a:lnTo>
                  <a:pt x="3418" y="552"/>
                </a:lnTo>
                <a:lnTo>
                  <a:pt x="3418" y="552"/>
                </a:lnTo>
                <a:lnTo>
                  <a:pt x="3403" y="554"/>
                </a:lnTo>
                <a:lnTo>
                  <a:pt x="3403" y="554"/>
                </a:lnTo>
                <a:lnTo>
                  <a:pt x="3388" y="556"/>
                </a:lnTo>
                <a:lnTo>
                  <a:pt x="3387" y="556"/>
                </a:lnTo>
                <a:lnTo>
                  <a:pt x="3371" y="557"/>
                </a:lnTo>
                <a:lnTo>
                  <a:pt x="3371" y="557"/>
                </a:lnTo>
                <a:lnTo>
                  <a:pt x="3354" y="557"/>
                </a:lnTo>
                <a:lnTo>
                  <a:pt x="3354" y="557"/>
                </a:lnTo>
                <a:lnTo>
                  <a:pt x="3342" y="557"/>
                </a:lnTo>
                <a:lnTo>
                  <a:pt x="3342" y="557"/>
                </a:lnTo>
                <a:lnTo>
                  <a:pt x="3330" y="556"/>
                </a:lnTo>
                <a:lnTo>
                  <a:pt x="3330" y="556"/>
                </a:lnTo>
                <a:lnTo>
                  <a:pt x="3318" y="555"/>
                </a:lnTo>
                <a:lnTo>
                  <a:pt x="3318" y="555"/>
                </a:lnTo>
                <a:lnTo>
                  <a:pt x="3307" y="554"/>
                </a:lnTo>
                <a:lnTo>
                  <a:pt x="3307" y="554"/>
                </a:lnTo>
                <a:lnTo>
                  <a:pt x="3296" y="553"/>
                </a:lnTo>
                <a:lnTo>
                  <a:pt x="3296" y="553"/>
                </a:lnTo>
                <a:lnTo>
                  <a:pt x="3285" y="551"/>
                </a:lnTo>
                <a:lnTo>
                  <a:pt x="3285" y="551"/>
                </a:lnTo>
                <a:lnTo>
                  <a:pt x="3275" y="548"/>
                </a:lnTo>
                <a:lnTo>
                  <a:pt x="3274" y="548"/>
                </a:lnTo>
                <a:lnTo>
                  <a:pt x="3265" y="545"/>
                </a:lnTo>
                <a:lnTo>
                  <a:pt x="3264" y="545"/>
                </a:lnTo>
                <a:lnTo>
                  <a:pt x="3255" y="542"/>
                </a:lnTo>
                <a:lnTo>
                  <a:pt x="3255" y="542"/>
                </a:lnTo>
                <a:lnTo>
                  <a:pt x="3246" y="539"/>
                </a:lnTo>
                <a:lnTo>
                  <a:pt x="3245" y="539"/>
                </a:lnTo>
                <a:lnTo>
                  <a:pt x="3237" y="535"/>
                </a:lnTo>
                <a:lnTo>
                  <a:pt x="3236" y="535"/>
                </a:lnTo>
                <a:lnTo>
                  <a:pt x="3228" y="531"/>
                </a:lnTo>
                <a:lnTo>
                  <a:pt x="3228" y="530"/>
                </a:lnTo>
                <a:lnTo>
                  <a:pt x="3220" y="526"/>
                </a:lnTo>
                <a:lnTo>
                  <a:pt x="3220" y="526"/>
                </a:lnTo>
                <a:lnTo>
                  <a:pt x="3212" y="521"/>
                </a:lnTo>
                <a:lnTo>
                  <a:pt x="3212" y="521"/>
                </a:lnTo>
                <a:lnTo>
                  <a:pt x="3205" y="516"/>
                </a:lnTo>
                <a:lnTo>
                  <a:pt x="3204" y="515"/>
                </a:lnTo>
                <a:lnTo>
                  <a:pt x="3197" y="510"/>
                </a:lnTo>
                <a:lnTo>
                  <a:pt x="3197" y="510"/>
                </a:lnTo>
                <a:lnTo>
                  <a:pt x="3191" y="504"/>
                </a:lnTo>
                <a:lnTo>
                  <a:pt x="3191" y="504"/>
                </a:lnTo>
                <a:lnTo>
                  <a:pt x="3184" y="497"/>
                </a:lnTo>
                <a:lnTo>
                  <a:pt x="3184" y="497"/>
                </a:lnTo>
                <a:lnTo>
                  <a:pt x="3178" y="491"/>
                </a:lnTo>
                <a:lnTo>
                  <a:pt x="3178" y="490"/>
                </a:lnTo>
                <a:lnTo>
                  <a:pt x="3173" y="483"/>
                </a:lnTo>
                <a:lnTo>
                  <a:pt x="3173" y="483"/>
                </a:lnTo>
                <a:lnTo>
                  <a:pt x="3167" y="476"/>
                </a:lnTo>
                <a:lnTo>
                  <a:pt x="3167" y="476"/>
                </a:lnTo>
                <a:lnTo>
                  <a:pt x="3162" y="468"/>
                </a:lnTo>
                <a:lnTo>
                  <a:pt x="3162" y="468"/>
                </a:lnTo>
                <a:lnTo>
                  <a:pt x="3158" y="460"/>
                </a:lnTo>
                <a:lnTo>
                  <a:pt x="3158" y="459"/>
                </a:lnTo>
                <a:lnTo>
                  <a:pt x="3153" y="451"/>
                </a:lnTo>
                <a:lnTo>
                  <a:pt x="3153" y="451"/>
                </a:lnTo>
                <a:lnTo>
                  <a:pt x="3150" y="442"/>
                </a:lnTo>
                <a:lnTo>
                  <a:pt x="3149" y="442"/>
                </a:lnTo>
                <a:lnTo>
                  <a:pt x="3146" y="433"/>
                </a:lnTo>
                <a:lnTo>
                  <a:pt x="3146" y="433"/>
                </a:lnTo>
                <a:lnTo>
                  <a:pt x="3143" y="423"/>
                </a:lnTo>
                <a:lnTo>
                  <a:pt x="3143" y="423"/>
                </a:lnTo>
                <a:lnTo>
                  <a:pt x="3140" y="414"/>
                </a:lnTo>
                <a:lnTo>
                  <a:pt x="3140" y="413"/>
                </a:lnTo>
                <a:lnTo>
                  <a:pt x="3137" y="403"/>
                </a:lnTo>
                <a:lnTo>
                  <a:pt x="3137" y="403"/>
                </a:lnTo>
                <a:lnTo>
                  <a:pt x="3135" y="393"/>
                </a:lnTo>
                <a:lnTo>
                  <a:pt x="3135" y="393"/>
                </a:lnTo>
                <a:lnTo>
                  <a:pt x="3134" y="382"/>
                </a:lnTo>
                <a:lnTo>
                  <a:pt x="3134" y="382"/>
                </a:lnTo>
                <a:lnTo>
                  <a:pt x="3132" y="371"/>
                </a:lnTo>
                <a:lnTo>
                  <a:pt x="3132" y="369"/>
                </a:lnTo>
                <a:lnTo>
                  <a:pt x="3133" y="368"/>
                </a:lnTo>
                <a:lnTo>
                  <a:pt x="3134" y="366"/>
                </a:lnTo>
                <a:lnTo>
                  <a:pt x="3135" y="365"/>
                </a:lnTo>
                <a:lnTo>
                  <a:pt x="3137" y="365"/>
                </a:lnTo>
                <a:lnTo>
                  <a:pt x="3241" y="355"/>
                </a:lnTo>
                <a:close/>
                <a:moveTo>
                  <a:pt x="3138" y="377"/>
                </a:moveTo>
                <a:lnTo>
                  <a:pt x="3143" y="370"/>
                </a:lnTo>
                <a:lnTo>
                  <a:pt x="3145" y="381"/>
                </a:lnTo>
                <a:lnTo>
                  <a:pt x="3145" y="381"/>
                </a:lnTo>
                <a:lnTo>
                  <a:pt x="3147" y="391"/>
                </a:lnTo>
                <a:lnTo>
                  <a:pt x="3147" y="391"/>
                </a:lnTo>
                <a:lnTo>
                  <a:pt x="3149" y="401"/>
                </a:lnTo>
                <a:lnTo>
                  <a:pt x="3149" y="401"/>
                </a:lnTo>
                <a:lnTo>
                  <a:pt x="3151" y="411"/>
                </a:lnTo>
                <a:lnTo>
                  <a:pt x="3151" y="411"/>
                </a:lnTo>
                <a:lnTo>
                  <a:pt x="3154" y="420"/>
                </a:lnTo>
                <a:lnTo>
                  <a:pt x="3154" y="420"/>
                </a:lnTo>
                <a:lnTo>
                  <a:pt x="3157" y="429"/>
                </a:lnTo>
                <a:lnTo>
                  <a:pt x="3157" y="429"/>
                </a:lnTo>
                <a:lnTo>
                  <a:pt x="3161" y="438"/>
                </a:lnTo>
                <a:lnTo>
                  <a:pt x="3160" y="438"/>
                </a:lnTo>
                <a:lnTo>
                  <a:pt x="3164" y="446"/>
                </a:lnTo>
                <a:lnTo>
                  <a:pt x="3164" y="446"/>
                </a:lnTo>
                <a:lnTo>
                  <a:pt x="3168" y="454"/>
                </a:lnTo>
                <a:lnTo>
                  <a:pt x="3168" y="454"/>
                </a:lnTo>
                <a:lnTo>
                  <a:pt x="3173" y="462"/>
                </a:lnTo>
                <a:lnTo>
                  <a:pt x="3172" y="462"/>
                </a:lnTo>
                <a:lnTo>
                  <a:pt x="3177" y="469"/>
                </a:lnTo>
                <a:lnTo>
                  <a:pt x="3177" y="469"/>
                </a:lnTo>
                <a:lnTo>
                  <a:pt x="3182" y="476"/>
                </a:lnTo>
                <a:lnTo>
                  <a:pt x="3182" y="476"/>
                </a:lnTo>
                <a:lnTo>
                  <a:pt x="3188" y="483"/>
                </a:lnTo>
                <a:lnTo>
                  <a:pt x="3187" y="482"/>
                </a:lnTo>
                <a:lnTo>
                  <a:pt x="3193" y="489"/>
                </a:lnTo>
                <a:lnTo>
                  <a:pt x="3193" y="489"/>
                </a:lnTo>
                <a:lnTo>
                  <a:pt x="3199" y="495"/>
                </a:lnTo>
                <a:lnTo>
                  <a:pt x="3199" y="495"/>
                </a:lnTo>
                <a:lnTo>
                  <a:pt x="3206" y="501"/>
                </a:lnTo>
                <a:lnTo>
                  <a:pt x="3205" y="501"/>
                </a:lnTo>
                <a:lnTo>
                  <a:pt x="3212" y="506"/>
                </a:lnTo>
                <a:lnTo>
                  <a:pt x="3212" y="506"/>
                </a:lnTo>
                <a:lnTo>
                  <a:pt x="3219" y="512"/>
                </a:lnTo>
                <a:lnTo>
                  <a:pt x="3219" y="511"/>
                </a:lnTo>
                <a:lnTo>
                  <a:pt x="3226" y="516"/>
                </a:lnTo>
                <a:lnTo>
                  <a:pt x="3226" y="516"/>
                </a:lnTo>
                <a:lnTo>
                  <a:pt x="3234" y="521"/>
                </a:lnTo>
                <a:lnTo>
                  <a:pt x="3234" y="520"/>
                </a:lnTo>
                <a:lnTo>
                  <a:pt x="3242" y="525"/>
                </a:lnTo>
                <a:lnTo>
                  <a:pt x="3242" y="524"/>
                </a:lnTo>
                <a:lnTo>
                  <a:pt x="3250" y="528"/>
                </a:lnTo>
                <a:lnTo>
                  <a:pt x="3250" y="528"/>
                </a:lnTo>
                <a:lnTo>
                  <a:pt x="3259" y="531"/>
                </a:lnTo>
                <a:lnTo>
                  <a:pt x="3259" y="531"/>
                </a:lnTo>
                <a:lnTo>
                  <a:pt x="3268" y="534"/>
                </a:lnTo>
                <a:lnTo>
                  <a:pt x="3268" y="534"/>
                </a:lnTo>
                <a:lnTo>
                  <a:pt x="3277" y="537"/>
                </a:lnTo>
                <a:lnTo>
                  <a:pt x="3277" y="537"/>
                </a:lnTo>
                <a:lnTo>
                  <a:pt x="3287" y="539"/>
                </a:lnTo>
                <a:lnTo>
                  <a:pt x="3287" y="539"/>
                </a:lnTo>
                <a:lnTo>
                  <a:pt x="3297" y="541"/>
                </a:lnTo>
                <a:lnTo>
                  <a:pt x="3297" y="541"/>
                </a:lnTo>
                <a:lnTo>
                  <a:pt x="3308" y="543"/>
                </a:lnTo>
                <a:lnTo>
                  <a:pt x="3308" y="543"/>
                </a:lnTo>
                <a:lnTo>
                  <a:pt x="3319" y="544"/>
                </a:lnTo>
                <a:lnTo>
                  <a:pt x="3319" y="544"/>
                </a:lnTo>
                <a:lnTo>
                  <a:pt x="3331" y="545"/>
                </a:lnTo>
                <a:lnTo>
                  <a:pt x="3330" y="545"/>
                </a:lnTo>
                <a:lnTo>
                  <a:pt x="3342" y="546"/>
                </a:lnTo>
                <a:lnTo>
                  <a:pt x="3342" y="546"/>
                </a:lnTo>
                <a:lnTo>
                  <a:pt x="3354" y="546"/>
                </a:lnTo>
                <a:lnTo>
                  <a:pt x="3354" y="546"/>
                </a:lnTo>
                <a:lnTo>
                  <a:pt x="3371" y="546"/>
                </a:lnTo>
                <a:lnTo>
                  <a:pt x="3371" y="546"/>
                </a:lnTo>
                <a:lnTo>
                  <a:pt x="3387" y="545"/>
                </a:lnTo>
                <a:lnTo>
                  <a:pt x="3387" y="545"/>
                </a:lnTo>
                <a:lnTo>
                  <a:pt x="3402" y="543"/>
                </a:lnTo>
                <a:lnTo>
                  <a:pt x="3402" y="543"/>
                </a:lnTo>
                <a:lnTo>
                  <a:pt x="3416" y="541"/>
                </a:lnTo>
                <a:lnTo>
                  <a:pt x="3416" y="541"/>
                </a:lnTo>
                <a:lnTo>
                  <a:pt x="3430" y="538"/>
                </a:lnTo>
                <a:lnTo>
                  <a:pt x="3430" y="538"/>
                </a:lnTo>
                <a:lnTo>
                  <a:pt x="3443" y="535"/>
                </a:lnTo>
                <a:lnTo>
                  <a:pt x="3443" y="535"/>
                </a:lnTo>
                <a:lnTo>
                  <a:pt x="3455" y="531"/>
                </a:lnTo>
                <a:lnTo>
                  <a:pt x="3455" y="531"/>
                </a:lnTo>
                <a:lnTo>
                  <a:pt x="3467" y="527"/>
                </a:lnTo>
                <a:lnTo>
                  <a:pt x="3466" y="527"/>
                </a:lnTo>
                <a:lnTo>
                  <a:pt x="3478" y="522"/>
                </a:lnTo>
                <a:lnTo>
                  <a:pt x="3477" y="522"/>
                </a:lnTo>
                <a:lnTo>
                  <a:pt x="3488" y="516"/>
                </a:lnTo>
                <a:lnTo>
                  <a:pt x="3487" y="517"/>
                </a:lnTo>
                <a:lnTo>
                  <a:pt x="3497" y="510"/>
                </a:lnTo>
                <a:lnTo>
                  <a:pt x="3497" y="510"/>
                </a:lnTo>
                <a:lnTo>
                  <a:pt x="3506" y="503"/>
                </a:lnTo>
                <a:lnTo>
                  <a:pt x="3506" y="504"/>
                </a:lnTo>
                <a:lnTo>
                  <a:pt x="3514" y="496"/>
                </a:lnTo>
                <a:lnTo>
                  <a:pt x="3514" y="496"/>
                </a:lnTo>
                <a:lnTo>
                  <a:pt x="3522" y="488"/>
                </a:lnTo>
                <a:lnTo>
                  <a:pt x="3522" y="488"/>
                </a:lnTo>
                <a:lnTo>
                  <a:pt x="3529" y="479"/>
                </a:lnTo>
                <a:lnTo>
                  <a:pt x="3528" y="480"/>
                </a:lnTo>
                <a:lnTo>
                  <a:pt x="3535" y="470"/>
                </a:lnTo>
                <a:lnTo>
                  <a:pt x="3535" y="470"/>
                </a:lnTo>
                <a:lnTo>
                  <a:pt x="3541" y="460"/>
                </a:lnTo>
                <a:lnTo>
                  <a:pt x="3541" y="461"/>
                </a:lnTo>
                <a:lnTo>
                  <a:pt x="3546" y="450"/>
                </a:lnTo>
                <a:lnTo>
                  <a:pt x="3546" y="451"/>
                </a:lnTo>
                <a:lnTo>
                  <a:pt x="3550" y="440"/>
                </a:lnTo>
                <a:lnTo>
                  <a:pt x="3550" y="441"/>
                </a:lnTo>
                <a:lnTo>
                  <a:pt x="3553" y="430"/>
                </a:lnTo>
                <a:lnTo>
                  <a:pt x="3553" y="431"/>
                </a:lnTo>
                <a:lnTo>
                  <a:pt x="3556" y="420"/>
                </a:lnTo>
                <a:lnTo>
                  <a:pt x="3556" y="421"/>
                </a:lnTo>
                <a:lnTo>
                  <a:pt x="3558" y="410"/>
                </a:lnTo>
                <a:lnTo>
                  <a:pt x="3558" y="410"/>
                </a:lnTo>
                <a:lnTo>
                  <a:pt x="3559" y="399"/>
                </a:lnTo>
                <a:lnTo>
                  <a:pt x="3559" y="399"/>
                </a:lnTo>
                <a:lnTo>
                  <a:pt x="3559" y="388"/>
                </a:lnTo>
                <a:lnTo>
                  <a:pt x="3559" y="389"/>
                </a:lnTo>
                <a:lnTo>
                  <a:pt x="3559" y="376"/>
                </a:lnTo>
                <a:lnTo>
                  <a:pt x="3559" y="377"/>
                </a:lnTo>
                <a:lnTo>
                  <a:pt x="3558" y="365"/>
                </a:lnTo>
                <a:lnTo>
                  <a:pt x="3558" y="365"/>
                </a:lnTo>
                <a:lnTo>
                  <a:pt x="3556" y="354"/>
                </a:lnTo>
                <a:lnTo>
                  <a:pt x="3556" y="354"/>
                </a:lnTo>
                <a:lnTo>
                  <a:pt x="3554" y="343"/>
                </a:lnTo>
                <a:lnTo>
                  <a:pt x="3554" y="344"/>
                </a:lnTo>
                <a:lnTo>
                  <a:pt x="3551" y="334"/>
                </a:lnTo>
                <a:lnTo>
                  <a:pt x="3551" y="334"/>
                </a:lnTo>
                <a:lnTo>
                  <a:pt x="3548" y="324"/>
                </a:lnTo>
                <a:lnTo>
                  <a:pt x="3548" y="325"/>
                </a:lnTo>
                <a:lnTo>
                  <a:pt x="3544" y="315"/>
                </a:lnTo>
                <a:lnTo>
                  <a:pt x="3544" y="316"/>
                </a:lnTo>
                <a:lnTo>
                  <a:pt x="3539" y="307"/>
                </a:lnTo>
                <a:lnTo>
                  <a:pt x="3539" y="308"/>
                </a:lnTo>
                <a:lnTo>
                  <a:pt x="3534" y="299"/>
                </a:lnTo>
                <a:lnTo>
                  <a:pt x="3534" y="300"/>
                </a:lnTo>
                <a:lnTo>
                  <a:pt x="3528" y="292"/>
                </a:lnTo>
                <a:lnTo>
                  <a:pt x="3528" y="292"/>
                </a:lnTo>
                <a:lnTo>
                  <a:pt x="3522" y="285"/>
                </a:lnTo>
                <a:lnTo>
                  <a:pt x="3522" y="285"/>
                </a:lnTo>
                <a:lnTo>
                  <a:pt x="3515" y="278"/>
                </a:lnTo>
                <a:lnTo>
                  <a:pt x="3515" y="278"/>
                </a:lnTo>
                <a:lnTo>
                  <a:pt x="3508" y="272"/>
                </a:lnTo>
                <a:lnTo>
                  <a:pt x="3508" y="272"/>
                </a:lnTo>
                <a:lnTo>
                  <a:pt x="3500" y="266"/>
                </a:lnTo>
                <a:lnTo>
                  <a:pt x="3500" y="266"/>
                </a:lnTo>
                <a:lnTo>
                  <a:pt x="3492" y="261"/>
                </a:lnTo>
                <a:lnTo>
                  <a:pt x="3492" y="261"/>
                </a:lnTo>
                <a:lnTo>
                  <a:pt x="3483" y="256"/>
                </a:lnTo>
                <a:lnTo>
                  <a:pt x="3484" y="256"/>
                </a:lnTo>
                <a:lnTo>
                  <a:pt x="3474" y="251"/>
                </a:lnTo>
                <a:lnTo>
                  <a:pt x="3474" y="251"/>
                </a:lnTo>
                <a:lnTo>
                  <a:pt x="3463" y="246"/>
                </a:lnTo>
                <a:lnTo>
                  <a:pt x="3463" y="247"/>
                </a:lnTo>
                <a:lnTo>
                  <a:pt x="3451" y="242"/>
                </a:lnTo>
                <a:lnTo>
                  <a:pt x="3451" y="242"/>
                </a:lnTo>
                <a:lnTo>
                  <a:pt x="3437" y="237"/>
                </a:lnTo>
                <a:lnTo>
                  <a:pt x="3437" y="237"/>
                </a:lnTo>
                <a:lnTo>
                  <a:pt x="3422" y="232"/>
                </a:lnTo>
                <a:lnTo>
                  <a:pt x="3423" y="232"/>
                </a:lnTo>
                <a:lnTo>
                  <a:pt x="3407" y="228"/>
                </a:lnTo>
                <a:lnTo>
                  <a:pt x="3407" y="228"/>
                </a:lnTo>
                <a:lnTo>
                  <a:pt x="3371" y="218"/>
                </a:lnTo>
                <a:lnTo>
                  <a:pt x="3352" y="214"/>
                </a:lnTo>
                <a:lnTo>
                  <a:pt x="3352" y="214"/>
                </a:lnTo>
                <a:lnTo>
                  <a:pt x="3336" y="209"/>
                </a:lnTo>
                <a:lnTo>
                  <a:pt x="3335" y="209"/>
                </a:lnTo>
                <a:lnTo>
                  <a:pt x="3321" y="205"/>
                </a:lnTo>
                <a:lnTo>
                  <a:pt x="3320" y="205"/>
                </a:lnTo>
                <a:lnTo>
                  <a:pt x="3307" y="200"/>
                </a:lnTo>
                <a:lnTo>
                  <a:pt x="3307" y="200"/>
                </a:lnTo>
                <a:lnTo>
                  <a:pt x="3296" y="196"/>
                </a:lnTo>
                <a:lnTo>
                  <a:pt x="3295" y="195"/>
                </a:lnTo>
                <a:lnTo>
                  <a:pt x="3286" y="191"/>
                </a:lnTo>
                <a:lnTo>
                  <a:pt x="3286" y="191"/>
                </a:lnTo>
                <a:lnTo>
                  <a:pt x="3278" y="187"/>
                </a:lnTo>
                <a:lnTo>
                  <a:pt x="3277" y="186"/>
                </a:lnTo>
                <a:lnTo>
                  <a:pt x="3271" y="182"/>
                </a:lnTo>
                <a:lnTo>
                  <a:pt x="3271" y="182"/>
                </a:lnTo>
                <a:lnTo>
                  <a:pt x="3267" y="178"/>
                </a:lnTo>
                <a:lnTo>
                  <a:pt x="3267" y="178"/>
                </a:lnTo>
                <a:lnTo>
                  <a:pt x="3263" y="174"/>
                </a:lnTo>
                <a:lnTo>
                  <a:pt x="3263" y="174"/>
                </a:lnTo>
                <a:lnTo>
                  <a:pt x="3260" y="170"/>
                </a:lnTo>
                <a:lnTo>
                  <a:pt x="3260" y="169"/>
                </a:lnTo>
                <a:lnTo>
                  <a:pt x="3258" y="165"/>
                </a:lnTo>
                <a:lnTo>
                  <a:pt x="3258" y="165"/>
                </a:lnTo>
                <a:lnTo>
                  <a:pt x="3256" y="161"/>
                </a:lnTo>
                <a:lnTo>
                  <a:pt x="3256" y="160"/>
                </a:lnTo>
                <a:lnTo>
                  <a:pt x="3255" y="156"/>
                </a:lnTo>
                <a:lnTo>
                  <a:pt x="3254" y="155"/>
                </a:lnTo>
                <a:lnTo>
                  <a:pt x="3254" y="151"/>
                </a:lnTo>
                <a:lnTo>
                  <a:pt x="3254" y="150"/>
                </a:lnTo>
                <a:lnTo>
                  <a:pt x="3253" y="146"/>
                </a:lnTo>
                <a:lnTo>
                  <a:pt x="3253" y="145"/>
                </a:lnTo>
                <a:lnTo>
                  <a:pt x="3254" y="140"/>
                </a:lnTo>
                <a:lnTo>
                  <a:pt x="3254" y="140"/>
                </a:lnTo>
                <a:lnTo>
                  <a:pt x="3254" y="135"/>
                </a:lnTo>
                <a:lnTo>
                  <a:pt x="3255" y="134"/>
                </a:lnTo>
                <a:lnTo>
                  <a:pt x="3256" y="130"/>
                </a:lnTo>
                <a:lnTo>
                  <a:pt x="3256" y="129"/>
                </a:lnTo>
                <a:lnTo>
                  <a:pt x="3258" y="125"/>
                </a:lnTo>
                <a:lnTo>
                  <a:pt x="3258" y="124"/>
                </a:lnTo>
                <a:lnTo>
                  <a:pt x="3261" y="120"/>
                </a:lnTo>
                <a:lnTo>
                  <a:pt x="3261" y="120"/>
                </a:lnTo>
                <a:lnTo>
                  <a:pt x="3264" y="116"/>
                </a:lnTo>
                <a:lnTo>
                  <a:pt x="3265" y="116"/>
                </a:lnTo>
                <a:lnTo>
                  <a:pt x="3268" y="112"/>
                </a:lnTo>
                <a:lnTo>
                  <a:pt x="3268" y="112"/>
                </a:lnTo>
                <a:lnTo>
                  <a:pt x="3272" y="109"/>
                </a:lnTo>
                <a:lnTo>
                  <a:pt x="3273" y="108"/>
                </a:lnTo>
                <a:lnTo>
                  <a:pt x="3280" y="104"/>
                </a:lnTo>
                <a:lnTo>
                  <a:pt x="3280" y="104"/>
                </a:lnTo>
                <a:lnTo>
                  <a:pt x="3287" y="100"/>
                </a:lnTo>
                <a:lnTo>
                  <a:pt x="3288" y="99"/>
                </a:lnTo>
                <a:lnTo>
                  <a:pt x="3296" y="96"/>
                </a:lnTo>
                <a:lnTo>
                  <a:pt x="3296" y="96"/>
                </a:lnTo>
                <a:lnTo>
                  <a:pt x="3305" y="93"/>
                </a:lnTo>
                <a:lnTo>
                  <a:pt x="3305" y="93"/>
                </a:lnTo>
                <a:lnTo>
                  <a:pt x="3315" y="91"/>
                </a:lnTo>
                <a:lnTo>
                  <a:pt x="3315" y="91"/>
                </a:lnTo>
                <a:lnTo>
                  <a:pt x="3325" y="89"/>
                </a:lnTo>
                <a:lnTo>
                  <a:pt x="3325" y="89"/>
                </a:lnTo>
                <a:lnTo>
                  <a:pt x="3336" y="88"/>
                </a:lnTo>
                <a:lnTo>
                  <a:pt x="3336" y="88"/>
                </a:lnTo>
                <a:lnTo>
                  <a:pt x="3347" y="88"/>
                </a:lnTo>
                <a:lnTo>
                  <a:pt x="3348" y="88"/>
                </a:lnTo>
                <a:lnTo>
                  <a:pt x="3358" y="88"/>
                </a:lnTo>
                <a:lnTo>
                  <a:pt x="3359" y="88"/>
                </a:lnTo>
                <a:lnTo>
                  <a:pt x="3369" y="89"/>
                </a:lnTo>
                <a:lnTo>
                  <a:pt x="3369" y="89"/>
                </a:lnTo>
                <a:lnTo>
                  <a:pt x="3378" y="91"/>
                </a:lnTo>
                <a:lnTo>
                  <a:pt x="3379" y="91"/>
                </a:lnTo>
                <a:lnTo>
                  <a:pt x="3387" y="93"/>
                </a:lnTo>
                <a:lnTo>
                  <a:pt x="3388" y="93"/>
                </a:lnTo>
                <a:lnTo>
                  <a:pt x="3396" y="95"/>
                </a:lnTo>
                <a:lnTo>
                  <a:pt x="3396" y="96"/>
                </a:lnTo>
                <a:lnTo>
                  <a:pt x="3404" y="99"/>
                </a:lnTo>
                <a:lnTo>
                  <a:pt x="3404" y="99"/>
                </a:lnTo>
                <a:lnTo>
                  <a:pt x="3411" y="102"/>
                </a:lnTo>
                <a:lnTo>
                  <a:pt x="3411" y="103"/>
                </a:lnTo>
                <a:lnTo>
                  <a:pt x="3417" y="107"/>
                </a:lnTo>
                <a:lnTo>
                  <a:pt x="3418" y="107"/>
                </a:lnTo>
                <a:lnTo>
                  <a:pt x="3423" y="112"/>
                </a:lnTo>
                <a:lnTo>
                  <a:pt x="3423" y="113"/>
                </a:lnTo>
                <a:lnTo>
                  <a:pt x="3428" y="118"/>
                </a:lnTo>
                <a:lnTo>
                  <a:pt x="3429" y="119"/>
                </a:lnTo>
                <a:lnTo>
                  <a:pt x="3433" y="125"/>
                </a:lnTo>
                <a:lnTo>
                  <a:pt x="3433" y="125"/>
                </a:lnTo>
                <a:lnTo>
                  <a:pt x="3437" y="132"/>
                </a:lnTo>
                <a:lnTo>
                  <a:pt x="3438" y="133"/>
                </a:lnTo>
                <a:lnTo>
                  <a:pt x="3441" y="140"/>
                </a:lnTo>
                <a:lnTo>
                  <a:pt x="3441" y="141"/>
                </a:lnTo>
                <a:lnTo>
                  <a:pt x="3444" y="149"/>
                </a:lnTo>
                <a:lnTo>
                  <a:pt x="3444" y="149"/>
                </a:lnTo>
                <a:lnTo>
                  <a:pt x="3446" y="158"/>
                </a:lnTo>
                <a:lnTo>
                  <a:pt x="3447" y="159"/>
                </a:lnTo>
                <a:lnTo>
                  <a:pt x="3449" y="168"/>
                </a:lnTo>
                <a:lnTo>
                  <a:pt x="3443" y="164"/>
                </a:lnTo>
                <a:lnTo>
                  <a:pt x="3549" y="160"/>
                </a:lnTo>
                <a:lnTo>
                  <a:pt x="3544" y="166"/>
                </a:lnTo>
                <a:lnTo>
                  <a:pt x="3543" y="157"/>
                </a:lnTo>
                <a:lnTo>
                  <a:pt x="3543" y="157"/>
                </a:lnTo>
                <a:lnTo>
                  <a:pt x="3542" y="149"/>
                </a:lnTo>
                <a:lnTo>
                  <a:pt x="3542" y="149"/>
                </a:lnTo>
                <a:lnTo>
                  <a:pt x="3541" y="140"/>
                </a:lnTo>
                <a:lnTo>
                  <a:pt x="3541" y="141"/>
                </a:lnTo>
                <a:lnTo>
                  <a:pt x="3539" y="132"/>
                </a:lnTo>
                <a:lnTo>
                  <a:pt x="3539" y="133"/>
                </a:lnTo>
                <a:lnTo>
                  <a:pt x="3537" y="125"/>
                </a:lnTo>
                <a:lnTo>
                  <a:pt x="3538" y="125"/>
                </a:lnTo>
                <a:lnTo>
                  <a:pt x="3535" y="117"/>
                </a:lnTo>
                <a:lnTo>
                  <a:pt x="3535" y="117"/>
                </a:lnTo>
                <a:lnTo>
                  <a:pt x="3533" y="110"/>
                </a:lnTo>
                <a:lnTo>
                  <a:pt x="3533" y="110"/>
                </a:lnTo>
                <a:lnTo>
                  <a:pt x="3530" y="103"/>
                </a:lnTo>
                <a:lnTo>
                  <a:pt x="3530" y="103"/>
                </a:lnTo>
                <a:lnTo>
                  <a:pt x="3526" y="96"/>
                </a:lnTo>
                <a:lnTo>
                  <a:pt x="3526" y="96"/>
                </a:lnTo>
                <a:lnTo>
                  <a:pt x="3523" y="89"/>
                </a:lnTo>
                <a:lnTo>
                  <a:pt x="3523" y="89"/>
                </a:lnTo>
                <a:lnTo>
                  <a:pt x="3519" y="83"/>
                </a:lnTo>
                <a:lnTo>
                  <a:pt x="3519" y="83"/>
                </a:lnTo>
                <a:lnTo>
                  <a:pt x="3514" y="77"/>
                </a:lnTo>
                <a:lnTo>
                  <a:pt x="3514" y="77"/>
                </a:lnTo>
                <a:lnTo>
                  <a:pt x="3510" y="71"/>
                </a:lnTo>
                <a:lnTo>
                  <a:pt x="3510" y="71"/>
                </a:lnTo>
                <a:lnTo>
                  <a:pt x="3504" y="65"/>
                </a:lnTo>
                <a:lnTo>
                  <a:pt x="3505" y="65"/>
                </a:lnTo>
                <a:lnTo>
                  <a:pt x="3499" y="59"/>
                </a:lnTo>
                <a:lnTo>
                  <a:pt x="3499" y="59"/>
                </a:lnTo>
                <a:lnTo>
                  <a:pt x="3493" y="54"/>
                </a:lnTo>
                <a:lnTo>
                  <a:pt x="3493" y="54"/>
                </a:lnTo>
                <a:lnTo>
                  <a:pt x="3487" y="49"/>
                </a:lnTo>
                <a:lnTo>
                  <a:pt x="3487" y="49"/>
                </a:lnTo>
                <a:lnTo>
                  <a:pt x="3481" y="44"/>
                </a:lnTo>
                <a:lnTo>
                  <a:pt x="3481" y="44"/>
                </a:lnTo>
                <a:lnTo>
                  <a:pt x="3474" y="39"/>
                </a:lnTo>
                <a:lnTo>
                  <a:pt x="3474" y="39"/>
                </a:lnTo>
                <a:lnTo>
                  <a:pt x="3466" y="35"/>
                </a:lnTo>
                <a:lnTo>
                  <a:pt x="3467" y="35"/>
                </a:lnTo>
                <a:lnTo>
                  <a:pt x="3459" y="32"/>
                </a:lnTo>
                <a:lnTo>
                  <a:pt x="3459" y="32"/>
                </a:lnTo>
                <a:lnTo>
                  <a:pt x="3451" y="28"/>
                </a:lnTo>
                <a:lnTo>
                  <a:pt x="3451" y="28"/>
                </a:lnTo>
                <a:lnTo>
                  <a:pt x="3442" y="25"/>
                </a:lnTo>
                <a:lnTo>
                  <a:pt x="3443" y="25"/>
                </a:lnTo>
                <a:lnTo>
                  <a:pt x="3434" y="22"/>
                </a:lnTo>
                <a:lnTo>
                  <a:pt x="3434" y="22"/>
                </a:lnTo>
                <a:lnTo>
                  <a:pt x="3424" y="20"/>
                </a:lnTo>
                <a:lnTo>
                  <a:pt x="3425" y="20"/>
                </a:lnTo>
                <a:lnTo>
                  <a:pt x="3415" y="17"/>
                </a:lnTo>
                <a:lnTo>
                  <a:pt x="3415" y="17"/>
                </a:lnTo>
                <a:lnTo>
                  <a:pt x="3405" y="16"/>
                </a:lnTo>
                <a:lnTo>
                  <a:pt x="3405" y="16"/>
                </a:lnTo>
                <a:lnTo>
                  <a:pt x="3394" y="14"/>
                </a:lnTo>
                <a:lnTo>
                  <a:pt x="3394" y="14"/>
                </a:lnTo>
                <a:lnTo>
                  <a:pt x="3383" y="13"/>
                </a:lnTo>
                <a:lnTo>
                  <a:pt x="3384" y="13"/>
                </a:lnTo>
                <a:lnTo>
                  <a:pt x="3372" y="12"/>
                </a:lnTo>
                <a:lnTo>
                  <a:pt x="3372" y="12"/>
                </a:lnTo>
                <a:lnTo>
                  <a:pt x="3361" y="12"/>
                </a:lnTo>
                <a:lnTo>
                  <a:pt x="3361" y="12"/>
                </a:lnTo>
                <a:lnTo>
                  <a:pt x="3349" y="11"/>
                </a:lnTo>
                <a:lnTo>
                  <a:pt x="3349" y="11"/>
                </a:lnTo>
                <a:lnTo>
                  <a:pt x="3334" y="12"/>
                </a:lnTo>
                <a:lnTo>
                  <a:pt x="3334" y="12"/>
                </a:lnTo>
                <a:lnTo>
                  <a:pt x="3320" y="13"/>
                </a:lnTo>
                <a:lnTo>
                  <a:pt x="3320" y="13"/>
                </a:lnTo>
                <a:lnTo>
                  <a:pt x="3307" y="14"/>
                </a:lnTo>
                <a:lnTo>
                  <a:pt x="3307" y="14"/>
                </a:lnTo>
                <a:lnTo>
                  <a:pt x="3294" y="16"/>
                </a:lnTo>
                <a:lnTo>
                  <a:pt x="3294" y="16"/>
                </a:lnTo>
                <a:lnTo>
                  <a:pt x="3281" y="19"/>
                </a:lnTo>
                <a:lnTo>
                  <a:pt x="3282" y="19"/>
                </a:lnTo>
                <a:lnTo>
                  <a:pt x="3270" y="22"/>
                </a:lnTo>
                <a:lnTo>
                  <a:pt x="3270" y="22"/>
                </a:lnTo>
                <a:lnTo>
                  <a:pt x="3258" y="25"/>
                </a:lnTo>
                <a:lnTo>
                  <a:pt x="3259" y="25"/>
                </a:lnTo>
                <a:lnTo>
                  <a:pt x="3248" y="30"/>
                </a:lnTo>
                <a:lnTo>
                  <a:pt x="3248" y="29"/>
                </a:lnTo>
                <a:lnTo>
                  <a:pt x="3238" y="34"/>
                </a:lnTo>
                <a:lnTo>
                  <a:pt x="3238" y="34"/>
                </a:lnTo>
                <a:lnTo>
                  <a:pt x="3228" y="39"/>
                </a:lnTo>
                <a:lnTo>
                  <a:pt x="3229" y="39"/>
                </a:lnTo>
                <a:lnTo>
                  <a:pt x="3220" y="45"/>
                </a:lnTo>
                <a:lnTo>
                  <a:pt x="3220" y="45"/>
                </a:lnTo>
                <a:lnTo>
                  <a:pt x="3211" y="51"/>
                </a:lnTo>
                <a:lnTo>
                  <a:pt x="3212" y="51"/>
                </a:lnTo>
                <a:lnTo>
                  <a:pt x="3204" y="58"/>
                </a:lnTo>
                <a:lnTo>
                  <a:pt x="3204" y="57"/>
                </a:lnTo>
                <a:lnTo>
                  <a:pt x="3197" y="65"/>
                </a:lnTo>
                <a:lnTo>
                  <a:pt x="3197" y="65"/>
                </a:lnTo>
                <a:lnTo>
                  <a:pt x="3191" y="73"/>
                </a:lnTo>
                <a:lnTo>
                  <a:pt x="3191" y="72"/>
                </a:lnTo>
                <a:lnTo>
                  <a:pt x="3185" y="81"/>
                </a:lnTo>
                <a:lnTo>
                  <a:pt x="3185" y="81"/>
                </a:lnTo>
                <a:lnTo>
                  <a:pt x="3180" y="89"/>
                </a:lnTo>
                <a:lnTo>
                  <a:pt x="3180" y="89"/>
                </a:lnTo>
                <a:lnTo>
                  <a:pt x="3176" y="98"/>
                </a:lnTo>
                <a:lnTo>
                  <a:pt x="3176" y="98"/>
                </a:lnTo>
                <a:lnTo>
                  <a:pt x="3172" y="107"/>
                </a:lnTo>
                <a:lnTo>
                  <a:pt x="3172" y="107"/>
                </a:lnTo>
                <a:lnTo>
                  <a:pt x="3169" y="116"/>
                </a:lnTo>
                <a:lnTo>
                  <a:pt x="3169" y="115"/>
                </a:lnTo>
                <a:lnTo>
                  <a:pt x="3166" y="125"/>
                </a:lnTo>
                <a:lnTo>
                  <a:pt x="3167" y="124"/>
                </a:lnTo>
                <a:lnTo>
                  <a:pt x="3165" y="134"/>
                </a:lnTo>
                <a:lnTo>
                  <a:pt x="3165" y="134"/>
                </a:lnTo>
                <a:lnTo>
                  <a:pt x="3164" y="143"/>
                </a:lnTo>
                <a:lnTo>
                  <a:pt x="3164" y="143"/>
                </a:lnTo>
                <a:lnTo>
                  <a:pt x="3163" y="153"/>
                </a:lnTo>
                <a:lnTo>
                  <a:pt x="3163" y="153"/>
                </a:lnTo>
                <a:lnTo>
                  <a:pt x="3164" y="161"/>
                </a:lnTo>
                <a:lnTo>
                  <a:pt x="3164" y="160"/>
                </a:lnTo>
                <a:lnTo>
                  <a:pt x="3164" y="168"/>
                </a:lnTo>
                <a:lnTo>
                  <a:pt x="3164" y="168"/>
                </a:lnTo>
                <a:lnTo>
                  <a:pt x="3165" y="175"/>
                </a:lnTo>
                <a:lnTo>
                  <a:pt x="3165" y="175"/>
                </a:lnTo>
                <a:lnTo>
                  <a:pt x="3166" y="182"/>
                </a:lnTo>
                <a:lnTo>
                  <a:pt x="3166" y="182"/>
                </a:lnTo>
                <a:lnTo>
                  <a:pt x="3168" y="189"/>
                </a:lnTo>
                <a:lnTo>
                  <a:pt x="3168" y="189"/>
                </a:lnTo>
                <a:lnTo>
                  <a:pt x="3170" y="196"/>
                </a:lnTo>
                <a:lnTo>
                  <a:pt x="3170" y="195"/>
                </a:lnTo>
                <a:lnTo>
                  <a:pt x="3172" y="202"/>
                </a:lnTo>
                <a:lnTo>
                  <a:pt x="3172" y="202"/>
                </a:lnTo>
                <a:lnTo>
                  <a:pt x="3175" y="209"/>
                </a:lnTo>
                <a:lnTo>
                  <a:pt x="3175" y="209"/>
                </a:lnTo>
                <a:lnTo>
                  <a:pt x="3178" y="215"/>
                </a:lnTo>
                <a:lnTo>
                  <a:pt x="3178" y="215"/>
                </a:lnTo>
                <a:lnTo>
                  <a:pt x="3181" y="221"/>
                </a:lnTo>
                <a:lnTo>
                  <a:pt x="3181" y="221"/>
                </a:lnTo>
                <a:lnTo>
                  <a:pt x="3189" y="233"/>
                </a:lnTo>
                <a:lnTo>
                  <a:pt x="3189" y="233"/>
                </a:lnTo>
                <a:lnTo>
                  <a:pt x="3199" y="245"/>
                </a:lnTo>
                <a:lnTo>
                  <a:pt x="3198" y="244"/>
                </a:lnTo>
                <a:lnTo>
                  <a:pt x="3210" y="255"/>
                </a:lnTo>
                <a:lnTo>
                  <a:pt x="3209" y="255"/>
                </a:lnTo>
                <a:lnTo>
                  <a:pt x="3218" y="263"/>
                </a:lnTo>
                <a:lnTo>
                  <a:pt x="3218" y="262"/>
                </a:lnTo>
                <a:lnTo>
                  <a:pt x="3229" y="270"/>
                </a:lnTo>
                <a:lnTo>
                  <a:pt x="3229" y="269"/>
                </a:lnTo>
                <a:lnTo>
                  <a:pt x="3241" y="276"/>
                </a:lnTo>
                <a:lnTo>
                  <a:pt x="3241" y="276"/>
                </a:lnTo>
                <a:lnTo>
                  <a:pt x="3255" y="283"/>
                </a:lnTo>
                <a:lnTo>
                  <a:pt x="3254" y="283"/>
                </a:lnTo>
                <a:lnTo>
                  <a:pt x="3270" y="289"/>
                </a:lnTo>
                <a:lnTo>
                  <a:pt x="3270" y="289"/>
                </a:lnTo>
                <a:lnTo>
                  <a:pt x="3287" y="295"/>
                </a:lnTo>
                <a:lnTo>
                  <a:pt x="3287" y="295"/>
                </a:lnTo>
                <a:lnTo>
                  <a:pt x="3306" y="301"/>
                </a:lnTo>
                <a:lnTo>
                  <a:pt x="3306" y="301"/>
                </a:lnTo>
                <a:lnTo>
                  <a:pt x="3326" y="307"/>
                </a:lnTo>
                <a:lnTo>
                  <a:pt x="3380" y="321"/>
                </a:lnTo>
                <a:lnTo>
                  <a:pt x="3381" y="321"/>
                </a:lnTo>
                <a:lnTo>
                  <a:pt x="3399" y="326"/>
                </a:lnTo>
                <a:lnTo>
                  <a:pt x="3399" y="326"/>
                </a:lnTo>
                <a:lnTo>
                  <a:pt x="3411" y="330"/>
                </a:lnTo>
                <a:lnTo>
                  <a:pt x="3412" y="330"/>
                </a:lnTo>
                <a:lnTo>
                  <a:pt x="3424" y="335"/>
                </a:lnTo>
                <a:lnTo>
                  <a:pt x="3425" y="335"/>
                </a:lnTo>
                <a:lnTo>
                  <a:pt x="3435" y="341"/>
                </a:lnTo>
                <a:lnTo>
                  <a:pt x="3436" y="341"/>
                </a:lnTo>
                <a:lnTo>
                  <a:pt x="3444" y="347"/>
                </a:lnTo>
                <a:lnTo>
                  <a:pt x="3445" y="348"/>
                </a:lnTo>
                <a:lnTo>
                  <a:pt x="3448" y="351"/>
                </a:lnTo>
                <a:lnTo>
                  <a:pt x="3449" y="351"/>
                </a:lnTo>
                <a:lnTo>
                  <a:pt x="3452" y="355"/>
                </a:lnTo>
                <a:lnTo>
                  <a:pt x="3452" y="355"/>
                </a:lnTo>
                <a:lnTo>
                  <a:pt x="3457" y="362"/>
                </a:lnTo>
                <a:lnTo>
                  <a:pt x="3458" y="363"/>
                </a:lnTo>
                <a:lnTo>
                  <a:pt x="3459" y="367"/>
                </a:lnTo>
                <a:lnTo>
                  <a:pt x="3460" y="367"/>
                </a:lnTo>
                <a:lnTo>
                  <a:pt x="3461" y="371"/>
                </a:lnTo>
                <a:lnTo>
                  <a:pt x="3461" y="371"/>
                </a:lnTo>
                <a:lnTo>
                  <a:pt x="3462" y="375"/>
                </a:lnTo>
                <a:lnTo>
                  <a:pt x="3463" y="376"/>
                </a:lnTo>
                <a:lnTo>
                  <a:pt x="3463" y="380"/>
                </a:lnTo>
                <a:lnTo>
                  <a:pt x="3463" y="381"/>
                </a:lnTo>
                <a:lnTo>
                  <a:pt x="3464" y="385"/>
                </a:lnTo>
                <a:lnTo>
                  <a:pt x="3464" y="385"/>
                </a:lnTo>
                <a:lnTo>
                  <a:pt x="3464" y="390"/>
                </a:lnTo>
                <a:lnTo>
                  <a:pt x="3464" y="391"/>
                </a:lnTo>
                <a:lnTo>
                  <a:pt x="3464" y="398"/>
                </a:lnTo>
                <a:lnTo>
                  <a:pt x="3463" y="398"/>
                </a:lnTo>
                <a:lnTo>
                  <a:pt x="3462" y="405"/>
                </a:lnTo>
                <a:lnTo>
                  <a:pt x="3462" y="405"/>
                </a:lnTo>
                <a:lnTo>
                  <a:pt x="3460" y="412"/>
                </a:lnTo>
                <a:lnTo>
                  <a:pt x="3460" y="412"/>
                </a:lnTo>
                <a:lnTo>
                  <a:pt x="3457" y="419"/>
                </a:lnTo>
                <a:lnTo>
                  <a:pt x="3457" y="419"/>
                </a:lnTo>
                <a:lnTo>
                  <a:pt x="3453" y="426"/>
                </a:lnTo>
                <a:lnTo>
                  <a:pt x="3453" y="426"/>
                </a:lnTo>
                <a:lnTo>
                  <a:pt x="3448" y="432"/>
                </a:lnTo>
                <a:lnTo>
                  <a:pt x="3448" y="433"/>
                </a:lnTo>
                <a:lnTo>
                  <a:pt x="3443" y="438"/>
                </a:lnTo>
                <a:lnTo>
                  <a:pt x="3443" y="439"/>
                </a:lnTo>
                <a:lnTo>
                  <a:pt x="3437" y="444"/>
                </a:lnTo>
                <a:lnTo>
                  <a:pt x="3436" y="445"/>
                </a:lnTo>
                <a:lnTo>
                  <a:pt x="3429" y="450"/>
                </a:lnTo>
                <a:lnTo>
                  <a:pt x="3429" y="450"/>
                </a:lnTo>
                <a:lnTo>
                  <a:pt x="3421" y="454"/>
                </a:lnTo>
                <a:lnTo>
                  <a:pt x="3420" y="455"/>
                </a:lnTo>
                <a:lnTo>
                  <a:pt x="3412" y="458"/>
                </a:lnTo>
                <a:lnTo>
                  <a:pt x="3411" y="459"/>
                </a:lnTo>
                <a:lnTo>
                  <a:pt x="3402" y="462"/>
                </a:lnTo>
                <a:lnTo>
                  <a:pt x="3402" y="462"/>
                </a:lnTo>
                <a:lnTo>
                  <a:pt x="3392" y="464"/>
                </a:lnTo>
                <a:lnTo>
                  <a:pt x="3391" y="464"/>
                </a:lnTo>
                <a:lnTo>
                  <a:pt x="3380" y="466"/>
                </a:lnTo>
                <a:lnTo>
                  <a:pt x="3380" y="466"/>
                </a:lnTo>
                <a:lnTo>
                  <a:pt x="3368" y="467"/>
                </a:lnTo>
                <a:lnTo>
                  <a:pt x="3368" y="467"/>
                </a:lnTo>
                <a:lnTo>
                  <a:pt x="3356" y="467"/>
                </a:lnTo>
                <a:lnTo>
                  <a:pt x="3355" y="467"/>
                </a:lnTo>
                <a:lnTo>
                  <a:pt x="3344" y="467"/>
                </a:lnTo>
                <a:lnTo>
                  <a:pt x="3343" y="467"/>
                </a:lnTo>
                <a:lnTo>
                  <a:pt x="3332" y="466"/>
                </a:lnTo>
                <a:lnTo>
                  <a:pt x="3332" y="466"/>
                </a:lnTo>
                <a:lnTo>
                  <a:pt x="3321" y="464"/>
                </a:lnTo>
                <a:lnTo>
                  <a:pt x="3321" y="464"/>
                </a:lnTo>
                <a:lnTo>
                  <a:pt x="3311" y="461"/>
                </a:lnTo>
                <a:lnTo>
                  <a:pt x="3310" y="461"/>
                </a:lnTo>
                <a:lnTo>
                  <a:pt x="3301" y="457"/>
                </a:lnTo>
                <a:lnTo>
                  <a:pt x="3300" y="458"/>
                </a:lnTo>
                <a:lnTo>
                  <a:pt x="3292" y="453"/>
                </a:lnTo>
                <a:lnTo>
                  <a:pt x="3291" y="453"/>
                </a:lnTo>
                <a:lnTo>
                  <a:pt x="3283" y="448"/>
                </a:lnTo>
                <a:lnTo>
                  <a:pt x="3283" y="448"/>
                </a:lnTo>
                <a:lnTo>
                  <a:pt x="3275" y="442"/>
                </a:lnTo>
                <a:lnTo>
                  <a:pt x="3275" y="442"/>
                </a:lnTo>
                <a:lnTo>
                  <a:pt x="3268" y="435"/>
                </a:lnTo>
                <a:lnTo>
                  <a:pt x="3268" y="435"/>
                </a:lnTo>
                <a:lnTo>
                  <a:pt x="3261" y="427"/>
                </a:lnTo>
                <a:lnTo>
                  <a:pt x="3261" y="427"/>
                </a:lnTo>
                <a:lnTo>
                  <a:pt x="3255" y="419"/>
                </a:lnTo>
                <a:lnTo>
                  <a:pt x="3255" y="418"/>
                </a:lnTo>
                <a:lnTo>
                  <a:pt x="3250" y="409"/>
                </a:lnTo>
                <a:lnTo>
                  <a:pt x="3250" y="408"/>
                </a:lnTo>
                <a:lnTo>
                  <a:pt x="3246" y="398"/>
                </a:lnTo>
                <a:lnTo>
                  <a:pt x="3245" y="398"/>
                </a:lnTo>
                <a:lnTo>
                  <a:pt x="3242" y="387"/>
                </a:lnTo>
                <a:lnTo>
                  <a:pt x="3242" y="387"/>
                </a:lnTo>
                <a:lnTo>
                  <a:pt x="3238" y="375"/>
                </a:lnTo>
                <a:lnTo>
                  <a:pt x="3238" y="375"/>
                </a:lnTo>
                <a:lnTo>
                  <a:pt x="3235" y="362"/>
                </a:lnTo>
                <a:lnTo>
                  <a:pt x="3242" y="367"/>
                </a:lnTo>
                <a:lnTo>
                  <a:pt x="3138" y="377"/>
                </a:lnTo>
                <a:close/>
                <a:moveTo>
                  <a:pt x="4126" y="374"/>
                </a:moveTo>
                <a:lnTo>
                  <a:pt x="4127" y="375"/>
                </a:lnTo>
                <a:lnTo>
                  <a:pt x="4129" y="376"/>
                </a:lnTo>
                <a:lnTo>
                  <a:pt x="4130" y="378"/>
                </a:lnTo>
                <a:lnTo>
                  <a:pt x="4130" y="380"/>
                </a:lnTo>
                <a:lnTo>
                  <a:pt x="4130" y="382"/>
                </a:lnTo>
                <a:lnTo>
                  <a:pt x="4123" y="403"/>
                </a:lnTo>
                <a:lnTo>
                  <a:pt x="4123" y="403"/>
                </a:lnTo>
                <a:lnTo>
                  <a:pt x="4116" y="422"/>
                </a:lnTo>
                <a:lnTo>
                  <a:pt x="4116" y="423"/>
                </a:lnTo>
                <a:lnTo>
                  <a:pt x="4107" y="441"/>
                </a:lnTo>
                <a:lnTo>
                  <a:pt x="4107" y="441"/>
                </a:lnTo>
                <a:lnTo>
                  <a:pt x="4098" y="458"/>
                </a:lnTo>
                <a:lnTo>
                  <a:pt x="4097" y="459"/>
                </a:lnTo>
                <a:lnTo>
                  <a:pt x="4087" y="474"/>
                </a:lnTo>
                <a:lnTo>
                  <a:pt x="4087" y="474"/>
                </a:lnTo>
                <a:lnTo>
                  <a:pt x="4081" y="481"/>
                </a:lnTo>
                <a:lnTo>
                  <a:pt x="4081" y="482"/>
                </a:lnTo>
                <a:lnTo>
                  <a:pt x="4075" y="488"/>
                </a:lnTo>
                <a:lnTo>
                  <a:pt x="4075" y="489"/>
                </a:lnTo>
                <a:lnTo>
                  <a:pt x="4069" y="495"/>
                </a:lnTo>
                <a:lnTo>
                  <a:pt x="4069" y="495"/>
                </a:lnTo>
                <a:lnTo>
                  <a:pt x="4063" y="501"/>
                </a:lnTo>
                <a:lnTo>
                  <a:pt x="4063" y="501"/>
                </a:lnTo>
                <a:lnTo>
                  <a:pt x="4056" y="507"/>
                </a:lnTo>
                <a:lnTo>
                  <a:pt x="4056" y="507"/>
                </a:lnTo>
                <a:lnTo>
                  <a:pt x="4049" y="513"/>
                </a:lnTo>
                <a:lnTo>
                  <a:pt x="4049" y="513"/>
                </a:lnTo>
                <a:lnTo>
                  <a:pt x="4042" y="518"/>
                </a:lnTo>
                <a:lnTo>
                  <a:pt x="4042" y="518"/>
                </a:lnTo>
                <a:lnTo>
                  <a:pt x="4035" y="523"/>
                </a:lnTo>
                <a:lnTo>
                  <a:pt x="4034" y="523"/>
                </a:lnTo>
                <a:lnTo>
                  <a:pt x="4027" y="528"/>
                </a:lnTo>
                <a:lnTo>
                  <a:pt x="4027" y="528"/>
                </a:lnTo>
                <a:lnTo>
                  <a:pt x="4019" y="532"/>
                </a:lnTo>
                <a:lnTo>
                  <a:pt x="4019" y="532"/>
                </a:lnTo>
                <a:lnTo>
                  <a:pt x="4011" y="536"/>
                </a:lnTo>
                <a:lnTo>
                  <a:pt x="4010" y="536"/>
                </a:lnTo>
                <a:lnTo>
                  <a:pt x="4002" y="539"/>
                </a:lnTo>
                <a:lnTo>
                  <a:pt x="4002" y="540"/>
                </a:lnTo>
                <a:lnTo>
                  <a:pt x="3994" y="543"/>
                </a:lnTo>
                <a:lnTo>
                  <a:pt x="3993" y="543"/>
                </a:lnTo>
                <a:lnTo>
                  <a:pt x="3985" y="546"/>
                </a:lnTo>
                <a:lnTo>
                  <a:pt x="3984" y="546"/>
                </a:lnTo>
                <a:lnTo>
                  <a:pt x="3976" y="548"/>
                </a:lnTo>
                <a:lnTo>
                  <a:pt x="3975" y="548"/>
                </a:lnTo>
                <a:lnTo>
                  <a:pt x="3966" y="550"/>
                </a:lnTo>
                <a:lnTo>
                  <a:pt x="3966" y="550"/>
                </a:lnTo>
                <a:lnTo>
                  <a:pt x="3957" y="552"/>
                </a:lnTo>
                <a:lnTo>
                  <a:pt x="3956" y="552"/>
                </a:lnTo>
                <a:lnTo>
                  <a:pt x="3947" y="553"/>
                </a:lnTo>
                <a:lnTo>
                  <a:pt x="3947" y="553"/>
                </a:lnTo>
                <a:lnTo>
                  <a:pt x="3937" y="555"/>
                </a:lnTo>
                <a:lnTo>
                  <a:pt x="3937" y="555"/>
                </a:lnTo>
                <a:lnTo>
                  <a:pt x="3927" y="555"/>
                </a:lnTo>
                <a:lnTo>
                  <a:pt x="3927" y="555"/>
                </a:lnTo>
                <a:lnTo>
                  <a:pt x="3916" y="556"/>
                </a:lnTo>
                <a:lnTo>
                  <a:pt x="3916" y="556"/>
                </a:lnTo>
                <a:lnTo>
                  <a:pt x="3906" y="556"/>
                </a:lnTo>
                <a:lnTo>
                  <a:pt x="3906" y="556"/>
                </a:lnTo>
                <a:lnTo>
                  <a:pt x="3893" y="556"/>
                </a:lnTo>
                <a:lnTo>
                  <a:pt x="3892" y="556"/>
                </a:lnTo>
                <a:lnTo>
                  <a:pt x="3880" y="555"/>
                </a:lnTo>
                <a:lnTo>
                  <a:pt x="3879" y="555"/>
                </a:lnTo>
                <a:lnTo>
                  <a:pt x="3867" y="553"/>
                </a:lnTo>
                <a:lnTo>
                  <a:pt x="3867" y="553"/>
                </a:lnTo>
                <a:lnTo>
                  <a:pt x="3855" y="552"/>
                </a:lnTo>
                <a:lnTo>
                  <a:pt x="3855" y="552"/>
                </a:lnTo>
                <a:lnTo>
                  <a:pt x="3843" y="549"/>
                </a:lnTo>
                <a:lnTo>
                  <a:pt x="3842" y="549"/>
                </a:lnTo>
                <a:lnTo>
                  <a:pt x="3831" y="546"/>
                </a:lnTo>
                <a:lnTo>
                  <a:pt x="3831" y="546"/>
                </a:lnTo>
                <a:lnTo>
                  <a:pt x="3819" y="542"/>
                </a:lnTo>
                <a:lnTo>
                  <a:pt x="3819" y="542"/>
                </a:lnTo>
                <a:lnTo>
                  <a:pt x="3808" y="538"/>
                </a:lnTo>
                <a:lnTo>
                  <a:pt x="3808" y="538"/>
                </a:lnTo>
                <a:lnTo>
                  <a:pt x="3797" y="533"/>
                </a:lnTo>
                <a:lnTo>
                  <a:pt x="3797" y="533"/>
                </a:lnTo>
                <a:lnTo>
                  <a:pt x="3786" y="527"/>
                </a:lnTo>
                <a:lnTo>
                  <a:pt x="3786" y="527"/>
                </a:lnTo>
                <a:lnTo>
                  <a:pt x="3776" y="521"/>
                </a:lnTo>
                <a:lnTo>
                  <a:pt x="3776" y="521"/>
                </a:lnTo>
                <a:lnTo>
                  <a:pt x="3766" y="515"/>
                </a:lnTo>
                <a:lnTo>
                  <a:pt x="3766" y="515"/>
                </a:lnTo>
                <a:lnTo>
                  <a:pt x="3756" y="508"/>
                </a:lnTo>
                <a:lnTo>
                  <a:pt x="3756" y="507"/>
                </a:lnTo>
                <a:lnTo>
                  <a:pt x="3747" y="500"/>
                </a:lnTo>
                <a:lnTo>
                  <a:pt x="3747" y="500"/>
                </a:lnTo>
                <a:lnTo>
                  <a:pt x="3738" y="492"/>
                </a:lnTo>
                <a:lnTo>
                  <a:pt x="3738" y="492"/>
                </a:lnTo>
                <a:lnTo>
                  <a:pt x="3729" y="483"/>
                </a:lnTo>
                <a:lnTo>
                  <a:pt x="3729" y="483"/>
                </a:lnTo>
                <a:lnTo>
                  <a:pt x="3721" y="474"/>
                </a:lnTo>
                <a:lnTo>
                  <a:pt x="3721" y="473"/>
                </a:lnTo>
                <a:lnTo>
                  <a:pt x="3713" y="464"/>
                </a:lnTo>
                <a:lnTo>
                  <a:pt x="3713" y="463"/>
                </a:lnTo>
                <a:lnTo>
                  <a:pt x="3706" y="453"/>
                </a:lnTo>
                <a:lnTo>
                  <a:pt x="3706" y="453"/>
                </a:lnTo>
                <a:lnTo>
                  <a:pt x="3699" y="443"/>
                </a:lnTo>
                <a:lnTo>
                  <a:pt x="3699" y="442"/>
                </a:lnTo>
                <a:lnTo>
                  <a:pt x="3693" y="432"/>
                </a:lnTo>
                <a:lnTo>
                  <a:pt x="3693" y="431"/>
                </a:lnTo>
                <a:lnTo>
                  <a:pt x="3687" y="420"/>
                </a:lnTo>
                <a:lnTo>
                  <a:pt x="3687" y="420"/>
                </a:lnTo>
                <a:lnTo>
                  <a:pt x="3682" y="408"/>
                </a:lnTo>
                <a:lnTo>
                  <a:pt x="3682" y="408"/>
                </a:lnTo>
                <a:lnTo>
                  <a:pt x="3677" y="396"/>
                </a:lnTo>
                <a:lnTo>
                  <a:pt x="3677" y="396"/>
                </a:lnTo>
                <a:lnTo>
                  <a:pt x="3673" y="383"/>
                </a:lnTo>
                <a:lnTo>
                  <a:pt x="3673" y="383"/>
                </a:lnTo>
                <a:lnTo>
                  <a:pt x="3669" y="370"/>
                </a:lnTo>
                <a:lnTo>
                  <a:pt x="3669" y="370"/>
                </a:lnTo>
                <a:lnTo>
                  <a:pt x="3667" y="356"/>
                </a:lnTo>
                <a:lnTo>
                  <a:pt x="3667" y="356"/>
                </a:lnTo>
                <a:lnTo>
                  <a:pt x="3664" y="342"/>
                </a:lnTo>
                <a:lnTo>
                  <a:pt x="3664" y="342"/>
                </a:lnTo>
                <a:lnTo>
                  <a:pt x="3662" y="328"/>
                </a:lnTo>
                <a:lnTo>
                  <a:pt x="3662" y="328"/>
                </a:lnTo>
                <a:lnTo>
                  <a:pt x="3661" y="313"/>
                </a:lnTo>
                <a:lnTo>
                  <a:pt x="3661" y="313"/>
                </a:lnTo>
                <a:lnTo>
                  <a:pt x="3660" y="298"/>
                </a:lnTo>
                <a:lnTo>
                  <a:pt x="3660" y="298"/>
                </a:lnTo>
                <a:lnTo>
                  <a:pt x="3660" y="283"/>
                </a:lnTo>
                <a:lnTo>
                  <a:pt x="3660" y="282"/>
                </a:lnTo>
                <a:lnTo>
                  <a:pt x="3660" y="266"/>
                </a:lnTo>
                <a:lnTo>
                  <a:pt x="3660" y="266"/>
                </a:lnTo>
                <a:lnTo>
                  <a:pt x="3661" y="250"/>
                </a:lnTo>
                <a:lnTo>
                  <a:pt x="3661" y="250"/>
                </a:lnTo>
                <a:lnTo>
                  <a:pt x="3662" y="235"/>
                </a:lnTo>
                <a:lnTo>
                  <a:pt x="3662" y="235"/>
                </a:lnTo>
                <a:lnTo>
                  <a:pt x="3664" y="220"/>
                </a:lnTo>
                <a:lnTo>
                  <a:pt x="3664" y="220"/>
                </a:lnTo>
                <a:lnTo>
                  <a:pt x="3667" y="205"/>
                </a:lnTo>
                <a:lnTo>
                  <a:pt x="3667" y="205"/>
                </a:lnTo>
                <a:lnTo>
                  <a:pt x="3669" y="191"/>
                </a:lnTo>
                <a:lnTo>
                  <a:pt x="3669" y="191"/>
                </a:lnTo>
                <a:lnTo>
                  <a:pt x="3673" y="177"/>
                </a:lnTo>
                <a:lnTo>
                  <a:pt x="3673" y="177"/>
                </a:lnTo>
                <a:lnTo>
                  <a:pt x="3677" y="164"/>
                </a:lnTo>
                <a:lnTo>
                  <a:pt x="3677" y="164"/>
                </a:lnTo>
                <a:lnTo>
                  <a:pt x="3681" y="151"/>
                </a:lnTo>
                <a:lnTo>
                  <a:pt x="3682" y="151"/>
                </a:lnTo>
                <a:lnTo>
                  <a:pt x="3687" y="139"/>
                </a:lnTo>
                <a:lnTo>
                  <a:pt x="3687" y="138"/>
                </a:lnTo>
                <a:lnTo>
                  <a:pt x="3692" y="127"/>
                </a:lnTo>
                <a:lnTo>
                  <a:pt x="3693" y="126"/>
                </a:lnTo>
                <a:lnTo>
                  <a:pt x="3699" y="115"/>
                </a:lnTo>
                <a:lnTo>
                  <a:pt x="3699" y="115"/>
                </a:lnTo>
                <a:lnTo>
                  <a:pt x="3705" y="104"/>
                </a:lnTo>
                <a:lnTo>
                  <a:pt x="3706" y="104"/>
                </a:lnTo>
                <a:lnTo>
                  <a:pt x="3713" y="94"/>
                </a:lnTo>
                <a:lnTo>
                  <a:pt x="3713" y="94"/>
                </a:lnTo>
                <a:lnTo>
                  <a:pt x="3721" y="84"/>
                </a:lnTo>
                <a:lnTo>
                  <a:pt x="3721" y="83"/>
                </a:lnTo>
                <a:lnTo>
                  <a:pt x="3729" y="74"/>
                </a:lnTo>
                <a:lnTo>
                  <a:pt x="3729" y="74"/>
                </a:lnTo>
                <a:lnTo>
                  <a:pt x="3738" y="65"/>
                </a:lnTo>
                <a:lnTo>
                  <a:pt x="3738" y="65"/>
                </a:lnTo>
                <a:lnTo>
                  <a:pt x="3747" y="57"/>
                </a:lnTo>
                <a:lnTo>
                  <a:pt x="3747" y="57"/>
                </a:lnTo>
                <a:lnTo>
                  <a:pt x="3757" y="49"/>
                </a:lnTo>
                <a:lnTo>
                  <a:pt x="3757" y="49"/>
                </a:lnTo>
                <a:lnTo>
                  <a:pt x="3767" y="42"/>
                </a:lnTo>
                <a:lnTo>
                  <a:pt x="3767" y="42"/>
                </a:lnTo>
                <a:lnTo>
                  <a:pt x="3777" y="35"/>
                </a:lnTo>
                <a:lnTo>
                  <a:pt x="3777" y="35"/>
                </a:lnTo>
                <a:lnTo>
                  <a:pt x="3787" y="29"/>
                </a:lnTo>
                <a:lnTo>
                  <a:pt x="3788" y="29"/>
                </a:lnTo>
                <a:lnTo>
                  <a:pt x="3798" y="23"/>
                </a:lnTo>
                <a:lnTo>
                  <a:pt x="3799" y="23"/>
                </a:lnTo>
                <a:lnTo>
                  <a:pt x="3810" y="18"/>
                </a:lnTo>
                <a:lnTo>
                  <a:pt x="3810" y="18"/>
                </a:lnTo>
                <a:lnTo>
                  <a:pt x="3821" y="14"/>
                </a:lnTo>
                <a:lnTo>
                  <a:pt x="3822" y="14"/>
                </a:lnTo>
                <a:lnTo>
                  <a:pt x="3833" y="10"/>
                </a:lnTo>
                <a:lnTo>
                  <a:pt x="3834" y="10"/>
                </a:lnTo>
                <a:lnTo>
                  <a:pt x="3846" y="7"/>
                </a:lnTo>
                <a:lnTo>
                  <a:pt x="3846" y="7"/>
                </a:lnTo>
                <a:lnTo>
                  <a:pt x="3858" y="4"/>
                </a:lnTo>
                <a:lnTo>
                  <a:pt x="3858" y="4"/>
                </a:lnTo>
                <a:lnTo>
                  <a:pt x="3871" y="2"/>
                </a:lnTo>
                <a:lnTo>
                  <a:pt x="3871" y="2"/>
                </a:lnTo>
                <a:lnTo>
                  <a:pt x="3884" y="1"/>
                </a:lnTo>
                <a:lnTo>
                  <a:pt x="3885" y="1"/>
                </a:lnTo>
                <a:lnTo>
                  <a:pt x="3898" y="0"/>
                </a:lnTo>
                <a:lnTo>
                  <a:pt x="3898" y="0"/>
                </a:lnTo>
                <a:lnTo>
                  <a:pt x="3912" y="0"/>
                </a:lnTo>
                <a:lnTo>
                  <a:pt x="3912" y="0"/>
                </a:lnTo>
                <a:lnTo>
                  <a:pt x="3924" y="0"/>
                </a:lnTo>
                <a:lnTo>
                  <a:pt x="3924" y="0"/>
                </a:lnTo>
                <a:lnTo>
                  <a:pt x="3936" y="1"/>
                </a:lnTo>
                <a:lnTo>
                  <a:pt x="3936" y="1"/>
                </a:lnTo>
                <a:lnTo>
                  <a:pt x="3947" y="2"/>
                </a:lnTo>
                <a:lnTo>
                  <a:pt x="3948" y="2"/>
                </a:lnTo>
                <a:lnTo>
                  <a:pt x="3959" y="3"/>
                </a:lnTo>
                <a:lnTo>
                  <a:pt x="3959" y="3"/>
                </a:lnTo>
                <a:lnTo>
                  <a:pt x="3970" y="5"/>
                </a:lnTo>
                <a:lnTo>
                  <a:pt x="3970" y="5"/>
                </a:lnTo>
                <a:lnTo>
                  <a:pt x="3981" y="8"/>
                </a:lnTo>
                <a:lnTo>
                  <a:pt x="3981" y="8"/>
                </a:lnTo>
                <a:lnTo>
                  <a:pt x="3991" y="11"/>
                </a:lnTo>
                <a:lnTo>
                  <a:pt x="3992" y="11"/>
                </a:lnTo>
                <a:lnTo>
                  <a:pt x="4002" y="14"/>
                </a:lnTo>
                <a:lnTo>
                  <a:pt x="4002" y="14"/>
                </a:lnTo>
                <a:lnTo>
                  <a:pt x="4011" y="18"/>
                </a:lnTo>
                <a:lnTo>
                  <a:pt x="4012" y="18"/>
                </a:lnTo>
                <a:lnTo>
                  <a:pt x="4021" y="22"/>
                </a:lnTo>
                <a:lnTo>
                  <a:pt x="4021" y="22"/>
                </a:lnTo>
                <a:lnTo>
                  <a:pt x="4030" y="27"/>
                </a:lnTo>
                <a:lnTo>
                  <a:pt x="4031" y="27"/>
                </a:lnTo>
                <a:lnTo>
                  <a:pt x="4040" y="32"/>
                </a:lnTo>
                <a:lnTo>
                  <a:pt x="4040" y="33"/>
                </a:lnTo>
                <a:lnTo>
                  <a:pt x="4048" y="38"/>
                </a:lnTo>
                <a:lnTo>
                  <a:pt x="4049" y="38"/>
                </a:lnTo>
                <a:lnTo>
                  <a:pt x="4057" y="44"/>
                </a:lnTo>
                <a:lnTo>
                  <a:pt x="4057" y="45"/>
                </a:lnTo>
                <a:lnTo>
                  <a:pt x="4065" y="52"/>
                </a:lnTo>
                <a:lnTo>
                  <a:pt x="4065" y="52"/>
                </a:lnTo>
                <a:lnTo>
                  <a:pt x="4072" y="59"/>
                </a:lnTo>
                <a:lnTo>
                  <a:pt x="4073" y="59"/>
                </a:lnTo>
                <a:lnTo>
                  <a:pt x="4081" y="68"/>
                </a:lnTo>
                <a:lnTo>
                  <a:pt x="4082" y="68"/>
                </a:lnTo>
                <a:lnTo>
                  <a:pt x="4090" y="78"/>
                </a:lnTo>
                <a:lnTo>
                  <a:pt x="4090" y="78"/>
                </a:lnTo>
                <a:lnTo>
                  <a:pt x="4098" y="89"/>
                </a:lnTo>
                <a:lnTo>
                  <a:pt x="4098" y="89"/>
                </a:lnTo>
                <a:lnTo>
                  <a:pt x="4105" y="101"/>
                </a:lnTo>
                <a:lnTo>
                  <a:pt x="4105" y="101"/>
                </a:lnTo>
                <a:lnTo>
                  <a:pt x="4112" y="114"/>
                </a:lnTo>
                <a:lnTo>
                  <a:pt x="4112" y="114"/>
                </a:lnTo>
                <a:lnTo>
                  <a:pt x="4118" y="127"/>
                </a:lnTo>
                <a:lnTo>
                  <a:pt x="4118" y="128"/>
                </a:lnTo>
                <a:lnTo>
                  <a:pt x="4123" y="142"/>
                </a:lnTo>
                <a:lnTo>
                  <a:pt x="4123" y="142"/>
                </a:lnTo>
                <a:lnTo>
                  <a:pt x="4128" y="158"/>
                </a:lnTo>
                <a:lnTo>
                  <a:pt x="4128" y="159"/>
                </a:lnTo>
                <a:lnTo>
                  <a:pt x="4128" y="161"/>
                </a:lnTo>
                <a:lnTo>
                  <a:pt x="4127" y="163"/>
                </a:lnTo>
                <a:lnTo>
                  <a:pt x="4126" y="164"/>
                </a:lnTo>
                <a:lnTo>
                  <a:pt x="4124" y="165"/>
                </a:lnTo>
                <a:lnTo>
                  <a:pt x="4019" y="190"/>
                </a:lnTo>
                <a:lnTo>
                  <a:pt x="4017" y="190"/>
                </a:lnTo>
                <a:lnTo>
                  <a:pt x="4016" y="190"/>
                </a:lnTo>
                <a:lnTo>
                  <a:pt x="4014" y="189"/>
                </a:lnTo>
                <a:lnTo>
                  <a:pt x="4013" y="188"/>
                </a:lnTo>
                <a:lnTo>
                  <a:pt x="4012" y="186"/>
                </a:lnTo>
                <a:lnTo>
                  <a:pt x="4010" y="176"/>
                </a:lnTo>
                <a:lnTo>
                  <a:pt x="4010" y="176"/>
                </a:lnTo>
                <a:lnTo>
                  <a:pt x="4006" y="167"/>
                </a:lnTo>
                <a:lnTo>
                  <a:pt x="4007" y="167"/>
                </a:lnTo>
                <a:lnTo>
                  <a:pt x="4003" y="159"/>
                </a:lnTo>
                <a:lnTo>
                  <a:pt x="4003" y="159"/>
                </a:lnTo>
                <a:lnTo>
                  <a:pt x="3998" y="151"/>
                </a:lnTo>
                <a:lnTo>
                  <a:pt x="3999" y="151"/>
                </a:lnTo>
                <a:lnTo>
                  <a:pt x="3993" y="143"/>
                </a:lnTo>
                <a:lnTo>
                  <a:pt x="3994" y="144"/>
                </a:lnTo>
                <a:lnTo>
                  <a:pt x="3988" y="137"/>
                </a:lnTo>
                <a:lnTo>
                  <a:pt x="3988" y="137"/>
                </a:lnTo>
                <a:lnTo>
                  <a:pt x="3982" y="130"/>
                </a:lnTo>
                <a:lnTo>
                  <a:pt x="3982" y="131"/>
                </a:lnTo>
                <a:lnTo>
                  <a:pt x="3975" y="125"/>
                </a:lnTo>
                <a:lnTo>
                  <a:pt x="3975" y="125"/>
                </a:lnTo>
                <a:lnTo>
                  <a:pt x="3968" y="120"/>
                </a:lnTo>
                <a:lnTo>
                  <a:pt x="3968" y="120"/>
                </a:lnTo>
                <a:lnTo>
                  <a:pt x="3960" y="115"/>
                </a:lnTo>
                <a:lnTo>
                  <a:pt x="3961" y="115"/>
                </a:lnTo>
                <a:lnTo>
                  <a:pt x="3952" y="111"/>
                </a:lnTo>
                <a:lnTo>
                  <a:pt x="3953" y="112"/>
                </a:lnTo>
                <a:lnTo>
                  <a:pt x="3944" y="108"/>
                </a:lnTo>
                <a:lnTo>
                  <a:pt x="3944" y="108"/>
                </a:lnTo>
                <a:lnTo>
                  <a:pt x="3935" y="106"/>
                </a:lnTo>
                <a:lnTo>
                  <a:pt x="3936" y="106"/>
                </a:lnTo>
                <a:lnTo>
                  <a:pt x="3926" y="104"/>
                </a:lnTo>
                <a:lnTo>
                  <a:pt x="3926" y="104"/>
                </a:lnTo>
                <a:lnTo>
                  <a:pt x="3916" y="103"/>
                </a:lnTo>
                <a:lnTo>
                  <a:pt x="3917" y="103"/>
                </a:lnTo>
                <a:lnTo>
                  <a:pt x="3906" y="103"/>
                </a:lnTo>
                <a:lnTo>
                  <a:pt x="3907" y="103"/>
                </a:lnTo>
                <a:lnTo>
                  <a:pt x="3900" y="103"/>
                </a:lnTo>
                <a:lnTo>
                  <a:pt x="3900" y="103"/>
                </a:lnTo>
                <a:lnTo>
                  <a:pt x="3893" y="103"/>
                </a:lnTo>
                <a:lnTo>
                  <a:pt x="3893" y="103"/>
                </a:lnTo>
                <a:lnTo>
                  <a:pt x="3886" y="104"/>
                </a:lnTo>
                <a:lnTo>
                  <a:pt x="3887" y="104"/>
                </a:lnTo>
                <a:lnTo>
                  <a:pt x="3880" y="105"/>
                </a:lnTo>
                <a:lnTo>
                  <a:pt x="3880" y="105"/>
                </a:lnTo>
                <a:lnTo>
                  <a:pt x="3873" y="107"/>
                </a:lnTo>
                <a:lnTo>
                  <a:pt x="3874" y="107"/>
                </a:lnTo>
                <a:lnTo>
                  <a:pt x="3867" y="109"/>
                </a:lnTo>
                <a:lnTo>
                  <a:pt x="3868" y="108"/>
                </a:lnTo>
                <a:lnTo>
                  <a:pt x="3856" y="113"/>
                </a:lnTo>
                <a:lnTo>
                  <a:pt x="3856" y="113"/>
                </a:lnTo>
                <a:lnTo>
                  <a:pt x="3845" y="119"/>
                </a:lnTo>
                <a:lnTo>
                  <a:pt x="3845" y="118"/>
                </a:lnTo>
                <a:lnTo>
                  <a:pt x="3835" y="125"/>
                </a:lnTo>
                <a:lnTo>
                  <a:pt x="3835" y="125"/>
                </a:lnTo>
                <a:lnTo>
                  <a:pt x="3825" y="134"/>
                </a:lnTo>
                <a:lnTo>
                  <a:pt x="3825" y="133"/>
                </a:lnTo>
                <a:lnTo>
                  <a:pt x="3816" y="143"/>
                </a:lnTo>
                <a:lnTo>
                  <a:pt x="3816" y="143"/>
                </a:lnTo>
                <a:lnTo>
                  <a:pt x="3812" y="148"/>
                </a:lnTo>
                <a:lnTo>
                  <a:pt x="3812" y="148"/>
                </a:lnTo>
                <a:lnTo>
                  <a:pt x="3808" y="154"/>
                </a:lnTo>
                <a:lnTo>
                  <a:pt x="3808" y="153"/>
                </a:lnTo>
                <a:lnTo>
                  <a:pt x="3804" y="160"/>
                </a:lnTo>
                <a:lnTo>
                  <a:pt x="3804" y="159"/>
                </a:lnTo>
                <a:lnTo>
                  <a:pt x="3801" y="166"/>
                </a:lnTo>
                <a:lnTo>
                  <a:pt x="3801" y="166"/>
                </a:lnTo>
                <a:lnTo>
                  <a:pt x="3798" y="173"/>
                </a:lnTo>
                <a:lnTo>
                  <a:pt x="3798" y="173"/>
                </a:lnTo>
                <a:lnTo>
                  <a:pt x="3795" y="180"/>
                </a:lnTo>
                <a:lnTo>
                  <a:pt x="3795" y="180"/>
                </a:lnTo>
                <a:lnTo>
                  <a:pt x="3792" y="188"/>
                </a:lnTo>
                <a:lnTo>
                  <a:pt x="3792" y="187"/>
                </a:lnTo>
                <a:lnTo>
                  <a:pt x="3790" y="196"/>
                </a:lnTo>
                <a:lnTo>
                  <a:pt x="3790" y="195"/>
                </a:lnTo>
                <a:lnTo>
                  <a:pt x="3788" y="204"/>
                </a:lnTo>
                <a:lnTo>
                  <a:pt x="3788" y="204"/>
                </a:lnTo>
                <a:lnTo>
                  <a:pt x="3786" y="213"/>
                </a:lnTo>
                <a:lnTo>
                  <a:pt x="3786" y="213"/>
                </a:lnTo>
                <a:lnTo>
                  <a:pt x="3784" y="222"/>
                </a:lnTo>
                <a:lnTo>
                  <a:pt x="3784" y="222"/>
                </a:lnTo>
                <a:lnTo>
                  <a:pt x="3783" y="232"/>
                </a:lnTo>
                <a:lnTo>
                  <a:pt x="3783" y="232"/>
                </a:lnTo>
                <a:lnTo>
                  <a:pt x="3782" y="242"/>
                </a:lnTo>
                <a:lnTo>
                  <a:pt x="3782" y="242"/>
                </a:lnTo>
                <a:lnTo>
                  <a:pt x="3781" y="253"/>
                </a:lnTo>
                <a:lnTo>
                  <a:pt x="3781" y="253"/>
                </a:lnTo>
                <a:lnTo>
                  <a:pt x="3781" y="264"/>
                </a:lnTo>
                <a:lnTo>
                  <a:pt x="3781" y="264"/>
                </a:lnTo>
                <a:lnTo>
                  <a:pt x="3781" y="275"/>
                </a:lnTo>
                <a:lnTo>
                  <a:pt x="3781" y="275"/>
                </a:lnTo>
                <a:lnTo>
                  <a:pt x="3781" y="299"/>
                </a:lnTo>
                <a:lnTo>
                  <a:pt x="3781" y="299"/>
                </a:lnTo>
                <a:lnTo>
                  <a:pt x="3782" y="310"/>
                </a:lnTo>
                <a:lnTo>
                  <a:pt x="3782" y="310"/>
                </a:lnTo>
                <a:lnTo>
                  <a:pt x="3783" y="321"/>
                </a:lnTo>
                <a:lnTo>
                  <a:pt x="3783" y="321"/>
                </a:lnTo>
                <a:lnTo>
                  <a:pt x="3784" y="332"/>
                </a:lnTo>
                <a:lnTo>
                  <a:pt x="3784" y="331"/>
                </a:lnTo>
                <a:lnTo>
                  <a:pt x="3786" y="341"/>
                </a:lnTo>
                <a:lnTo>
                  <a:pt x="3786" y="341"/>
                </a:lnTo>
                <a:lnTo>
                  <a:pt x="3788" y="351"/>
                </a:lnTo>
                <a:lnTo>
                  <a:pt x="3788" y="351"/>
                </a:lnTo>
                <a:lnTo>
                  <a:pt x="3790" y="360"/>
                </a:lnTo>
                <a:lnTo>
                  <a:pt x="3790" y="360"/>
                </a:lnTo>
                <a:lnTo>
                  <a:pt x="3792" y="368"/>
                </a:lnTo>
                <a:lnTo>
                  <a:pt x="3792" y="368"/>
                </a:lnTo>
                <a:lnTo>
                  <a:pt x="3795" y="376"/>
                </a:lnTo>
                <a:lnTo>
                  <a:pt x="3795" y="376"/>
                </a:lnTo>
                <a:lnTo>
                  <a:pt x="3798" y="384"/>
                </a:lnTo>
                <a:lnTo>
                  <a:pt x="3798" y="383"/>
                </a:lnTo>
                <a:lnTo>
                  <a:pt x="3801" y="391"/>
                </a:lnTo>
                <a:lnTo>
                  <a:pt x="3801" y="391"/>
                </a:lnTo>
                <a:lnTo>
                  <a:pt x="3804" y="397"/>
                </a:lnTo>
                <a:lnTo>
                  <a:pt x="3804" y="397"/>
                </a:lnTo>
                <a:lnTo>
                  <a:pt x="3808" y="404"/>
                </a:lnTo>
                <a:lnTo>
                  <a:pt x="3807" y="403"/>
                </a:lnTo>
                <a:lnTo>
                  <a:pt x="3811" y="409"/>
                </a:lnTo>
                <a:lnTo>
                  <a:pt x="3811" y="409"/>
                </a:lnTo>
                <a:lnTo>
                  <a:pt x="3816" y="414"/>
                </a:lnTo>
                <a:lnTo>
                  <a:pt x="3815" y="414"/>
                </a:lnTo>
                <a:lnTo>
                  <a:pt x="3825" y="424"/>
                </a:lnTo>
                <a:lnTo>
                  <a:pt x="3824" y="423"/>
                </a:lnTo>
                <a:lnTo>
                  <a:pt x="3834" y="432"/>
                </a:lnTo>
                <a:lnTo>
                  <a:pt x="3834" y="432"/>
                </a:lnTo>
                <a:lnTo>
                  <a:pt x="3844" y="439"/>
                </a:lnTo>
                <a:lnTo>
                  <a:pt x="3844" y="439"/>
                </a:lnTo>
                <a:lnTo>
                  <a:pt x="3855" y="445"/>
                </a:lnTo>
                <a:lnTo>
                  <a:pt x="3854" y="444"/>
                </a:lnTo>
                <a:lnTo>
                  <a:pt x="3866" y="449"/>
                </a:lnTo>
                <a:lnTo>
                  <a:pt x="3866" y="449"/>
                </a:lnTo>
                <a:lnTo>
                  <a:pt x="3872" y="451"/>
                </a:lnTo>
                <a:lnTo>
                  <a:pt x="3872" y="450"/>
                </a:lnTo>
                <a:lnTo>
                  <a:pt x="3878" y="452"/>
                </a:lnTo>
                <a:lnTo>
                  <a:pt x="3878" y="452"/>
                </a:lnTo>
                <a:lnTo>
                  <a:pt x="3885" y="453"/>
                </a:lnTo>
                <a:lnTo>
                  <a:pt x="3884" y="453"/>
                </a:lnTo>
                <a:lnTo>
                  <a:pt x="3891" y="454"/>
                </a:lnTo>
                <a:lnTo>
                  <a:pt x="3891" y="454"/>
                </a:lnTo>
                <a:lnTo>
                  <a:pt x="3898" y="455"/>
                </a:lnTo>
                <a:lnTo>
                  <a:pt x="3897" y="455"/>
                </a:lnTo>
                <a:lnTo>
                  <a:pt x="3904" y="455"/>
                </a:lnTo>
                <a:lnTo>
                  <a:pt x="3904" y="455"/>
                </a:lnTo>
                <a:lnTo>
                  <a:pt x="3914" y="454"/>
                </a:lnTo>
                <a:lnTo>
                  <a:pt x="3914" y="454"/>
                </a:lnTo>
                <a:lnTo>
                  <a:pt x="3924" y="453"/>
                </a:lnTo>
                <a:lnTo>
                  <a:pt x="3924" y="453"/>
                </a:lnTo>
                <a:lnTo>
                  <a:pt x="3933" y="451"/>
                </a:lnTo>
                <a:lnTo>
                  <a:pt x="3933" y="451"/>
                </a:lnTo>
                <a:lnTo>
                  <a:pt x="3942" y="448"/>
                </a:lnTo>
                <a:lnTo>
                  <a:pt x="3942" y="448"/>
                </a:lnTo>
                <a:lnTo>
                  <a:pt x="3950" y="445"/>
                </a:lnTo>
                <a:lnTo>
                  <a:pt x="3950" y="445"/>
                </a:lnTo>
                <a:lnTo>
                  <a:pt x="3959" y="440"/>
                </a:lnTo>
                <a:lnTo>
                  <a:pt x="3958" y="441"/>
                </a:lnTo>
                <a:lnTo>
                  <a:pt x="3966" y="435"/>
                </a:lnTo>
                <a:lnTo>
                  <a:pt x="3966" y="435"/>
                </a:lnTo>
                <a:lnTo>
                  <a:pt x="3974" y="429"/>
                </a:lnTo>
                <a:lnTo>
                  <a:pt x="3973" y="429"/>
                </a:lnTo>
                <a:lnTo>
                  <a:pt x="3980" y="422"/>
                </a:lnTo>
                <a:lnTo>
                  <a:pt x="3980" y="423"/>
                </a:lnTo>
                <a:lnTo>
                  <a:pt x="3987" y="414"/>
                </a:lnTo>
                <a:lnTo>
                  <a:pt x="3986" y="415"/>
                </a:lnTo>
                <a:lnTo>
                  <a:pt x="3993" y="406"/>
                </a:lnTo>
                <a:lnTo>
                  <a:pt x="3992" y="406"/>
                </a:lnTo>
                <a:lnTo>
                  <a:pt x="3998" y="396"/>
                </a:lnTo>
                <a:lnTo>
                  <a:pt x="3998" y="397"/>
                </a:lnTo>
                <a:lnTo>
                  <a:pt x="4003" y="386"/>
                </a:lnTo>
                <a:lnTo>
                  <a:pt x="4003" y="386"/>
                </a:lnTo>
                <a:lnTo>
                  <a:pt x="4008" y="374"/>
                </a:lnTo>
                <a:lnTo>
                  <a:pt x="4008" y="374"/>
                </a:lnTo>
                <a:lnTo>
                  <a:pt x="4012" y="361"/>
                </a:lnTo>
                <a:lnTo>
                  <a:pt x="4012" y="361"/>
                </a:lnTo>
                <a:lnTo>
                  <a:pt x="4015" y="347"/>
                </a:lnTo>
                <a:lnTo>
                  <a:pt x="4016" y="346"/>
                </a:lnTo>
                <a:lnTo>
                  <a:pt x="4017" y="344"/>
                </a:lnTo>
                <a:lnTo>
                  <a:pt x="4019" y="344"/>
                </a:lnTo>
                <a:lnTo>
                  <a:pt x="4021" y="343"/>
                </a:lnTo>
                <a:lnTo>
                  <a:pt x="4022" y="344"/>
                </a:lnTo>
                <a:lnTo>
                  <a:pt x="4126" y="374"/>
                </a:lnTo>
                <a:close/>
                <a:moveTo>
                  <a:pt x="4019" y="353"/>
                </a:moveTo>
                <a:lnTo>
                  <a:pt x="4026" y="349"/>
                </a:lnTo>
                <a:lnTo>
                  <a:pt x="4023" y="363"/>
                </a:lnTo>
                <a:lnTo>
                  <a:pt x="4023" y="364"/>
                </a:lnTo>
                <a:lnTo>
                  <a:pt x="4018" y="377"/>
                </a:lnTo>
                <a:lnTo>
                  <a:pt x="4018" y="377"/>
                </a:lnTo>
                <a:lnTo>
                  <a:pt x="4014" y="389"/>
                </a:lnTo>
                <a:lnTo>
                  <a:pt x="4014" y="389"/>
                </a:lnTo>
                <a:lnTo>
                  <a:pt x="4008" y="400"/>
                </a:lnTo>
                <a:lnTo>
                  <a:pt x="4008" y="401"/>
                </a:lnTo>
                <a:lnTo>
                  <a:pt x="4002" y="411"/>
                </a:lnTo>
                <a:lnTo>
                  <a:pt x="4002" y="411"/>
                </a:lnTo>
                <a:lnTo>
                  <a:pt x="3996" y="420"/>
                </a:lnTo>
                <a:lnTo>
                  <a:pt x="3996" y="421"/>
                </a:lnTo>
                <a:lnTo>
                  <a:pt x="3989" y="429"/>
                </a:lnTo>
                <a:lnTo>
                  <a:pt x="3988" y="429"/>
                </a:lnTo>
                <a:lnTo>
                  <a:pt x="3981" y="437"/>
                </a:lnTo>
                <a:lnTo>
                  <a:pt x="3980" y="437"/>
                </a:lnTo>
                <a:lnTo>
                  <a:pt x="3973" y="443"/>
                </a:lnTo>
                <a:lnTo>
                  <a:pt x="3972" y="444"/>
                </a:lnTo>
                <a:lnTo>
                  <a:pt x="3964" y="449"/>
                </a:lnTo>
                <a:lnTo>
                  <a:pt x="3964" y="449"/>
                </a:lnTo>
                <a:lnTo>
                  <a:pt x="3955" y="454"/>
                </a:lnTo>
                <a:lnTo>
                  <a:pt x="3955" y="454"/>
                </a:lnTo>
                <a:lnTo>
                  <a:pt x="3946" y="458"/>
                </a:lnTo>
                <a:lnTo>
                  <a:pt x="3945" y="458"/>
                </a:lnTo>
                <a:lnTo>
                  <a:pt x="3936" y="461"/>
                </a:lnTo>
                <a:lnTo>
                  <a:pt x="3936" y="461"/>
                </a:lnTo>
                <a:lnTo>
                  <a:pt x="3926" y="463"/>
                </a:lnTo>
                <a:lnTo>
                  <a:pt x="3926" y="464"/>
                </a:lnTo>
                <a:lnTo>
                  <a:pt x="3915" y="465"/>
                </a:lnTo>
                <a:lnTo>
                  <a:pt x="3915" y="465"/>
                </a:lnTo>
                <a:lnTo>
                  <a:pt x="3905" y="465"/>
                </a:lnTo>
                <a:lnTo>
                  <a:pt x="3904" y="465"/>
                </a:lnTo>
                <a:lnTo>
                  <a:pt x="3897" y="465"/>
                </a:lnTo>
                <a:lnTo>
                  <a:pt x="3897" y="465"/>
                </a:lnTo>
                <a:lnTo>
                  <a:pt x="3890" y="465"/>
                </a:lnTo>
                <a:lnTo>
                  <a:pt x="3890" y="465"/>
                </a:lnTo>
                <a:lnTo>
                  <a:pt x="3883" y="464"/>
                </a:lnTo>
                <a:lnTo>
                  <a:pt x="3883" y="464"/>
                </a:lnTo>
                <a:lnTo>
                  <a:pt x="3876" y="462"/>
                </a:lnTo>
                <a:lnTo>
                  <a:pt x="3876" y="462"/>
                </a:lnTo>
                <a:lnTo>
                  <a:pt x="3869" y="461"/>
                </a:lnTo>
                <a:lnTo>
                  <a:pt x="3869" y="461"/>
                </a:lnTo>
                <a:lnTo>
                  <a:pt x="3863" y="459"/>
                </a:lnTo>
                <a:lnTo>
                  <a:pt x="3862" y="459"/>
                </a:lnTo>
                <a:lnTo>
                  <a:pt x="3850" y="454"/>
                </a:lnTo>
                <a:lnTo>
                  <a:pt x="3850" y="454"/>
                </a:lnTo>
                <a:lnTo>
                  <a:pt x="3838" y="448"/>
                </a:lnTo>
                <a:lnTo>
                  <a:pt x="3838" y="448"/>
                </a:lnTo>
                <a:lnTo>
                  <a:pt x="3827" y="440"/>
                </a:lnTo>
                <a:lnTo>
                  <a:pt x="3827" y="440"/>
                </a:lnTo>
                <a:lnTo>
                  <a:pt x="3817" y="431"/>
                </a:lnTo>
                <a:lnTo>
                  <a:pt x="3816" y="431"/>
                </a:lnTo>
                <a:lnTo>
                  <a:pt x="3807" y="421"/>
                </a:lnTo>
                <a:lnTo>
                  <a:pt x="3807" y="420"/>
                </a:lnTo>
                <a:lnTo>
                  <a:pt x="3802" y="415"/>
                </a:lnTo>
                <a:lnTo>
                  <a:pt x="3802" y="415"/>
                </a:lnTo>
                <a:lnTo>
                  <a:pt x="3798" y="409"/>
                </a:lnTo>
                <a:lnTo>
                  <a:pt x="3798" y="408"/>
                </a:lnTo>
                <a:lnTo>
                  <a:pt x="3794" y="402"/>
                </a:lnTo>
                <a:lnTo>
                  <a:pt x="3794" y="402"/>
                </a:lnTo>
                <a:lnTo>
                  <a:pt x="3791" y="395"/>
                </a:lnTo>
                <a:lnTo>
                  <a:pt x="3790" y="394"/>
                </a:lnTo>
                <a:lnTo>
                  <a:pt x="3787" y="387"/>
                </a:lnTo>
                <a:lnTo>
                  <a:pt x="3787" y="387"/>
                </a:lnTo>
                <a:lnTo>
                  <a:pt x="3784" y="379"/>
                </a:lnTo>
                <a:lnTo>
                  <a:pt x="3784" y="379"/>
                </a:lnTo>
                <a:lnTo>
                  <a:pt x="3781" y="370"/>
                </a:lnTo>
                <a:lnTo>
                  <a:pt x="3781" y="370"/>
                </a:lnTo>
                <a:lnTo>
                  <a:pt x="3779" y="361"/>
                </a:lnTo>
                <a:lnTo>
                  <a:pt x="3779" y="361"/>
                </a:lnTo>
                <a:lnTo>
                  <a:pt x="3777" y="352"/>
                </a:lnTo>
                <a:lnTo>
                  <a:pt x="3777" y="352"/>
                </a:lnTo>
                <a:lnTo>
                  <a:pt x="3775" y="342"/>
                </a:lnTo>
                <a:lnTo>
                  <a:pt x="3775" y="342"/>
                </a:lnTo>
                <a:lnTo>
                  <a:pt x="3773" y="332"/>
                </a:lnTo>
                <a:lnTo>
                  <a:pt x="3773" y="332"/>
                </a:lnTo>
                <a:lnTo>
                  <a:pt x="3772" y="321"/>
                </a:lnTo>
                <a:lnTo>
                  <a:pt x="3772" y="321"/>
                </a:lnTo>
                <a:lnTo>
                  <a:pt x="3771" y="310"/>
                </a:lnTo>
                <a:lnTo>
                  <a:pt x="3771" y="310"/>
                </a:lnTo>
                <a:lnTo>
                  <a:pt x="3770" y="299"/>
                </a:lnTo>
                <a:lnTo>
                  <a:pt x="3770" y="299"/>
                </a:lnTo>
                <a:lnTo>
                  <a:pt x="3770" y="275"/>
                </a:lnTo>
                <a:lnTo>
                  <a:pt x="3770" y="274"/>
                </a:lnTo>
                <a:lnTo>
                  <a:pt x="3770" y="263"/>
                </a:lnTo>
                <a:lnTo>
                  <a:pt x="3770" y="263"/>
                </a:lnTo>
                <a:lnTo>
                  <a:pt x="3770" y="252"/>
                </a:lnTo>
                <a:lnTo>
                  <a:pt x="3770" y="252"/>
                </a:lnTo>
                <a:lnTo>
                  <a:pt x="3771" y="241"/>
                </a:lnTo>
                <a:lnTo>
                  <a:pt x="3771" y="241"/>
                </a:lnTo>
                <a:lnTo>
                  <a:pt x="3772" y="230"/>
                </a:lnTo>
                <a:lnTo>
                  <a:pt x="3772" y="230"/>
                </a:lnTo>
                <a:lnTo>
                  <a:pt x="3774" y="220"/>
                </a:lnTo>
                <a:lnTo>
                  <a:pt x="3774" y="220"/>
                </a:lnTo>
                <a:lnTo>
                  <a:pt x="3775" y="210"/>
                </a:lnTo>
                <a:lnTo>
                  <a:pt x="3775" y="210"/>
                </a:lnTo>
                <a:lnTo>
                  <a:pt x="3777" y="201"/>
                </a:lnTo>
                <a:lnTo>
                  <a:pt x="3777" y="201"/>
                </a:lnTo>
                <a:lnTo>
                  <a:pt x="3779" y="192"/>
                </a:lnTo>
                <a:lnTo>
                  <a:pt x="3779" y="192"/>
                </a:lnTo>
                <a:lnTo>
                  <a:pt x="3781" y="184"/>
                </a:lnTo>
                <a:lnTo>
                  <a:pt x="3782" y="183"/>
                </a:lnTo>
                <a:lnTo>
                  <a:pt x="3784" y="176"/>
                </a:lnTo>
                <a:lnTo>
                  <a:pt x="3784" y="175"/>
                </a:lnTo>
                <a:lnTo>
                  <a:pt x="3787" y="168"/>
                </a:lnTo>
                <a:lnTo>
                  <a:pt x="3788" y="167"/>
                </a:lnTo>
                <a:lnTo>
                  <a:pt x="3791" y="160"/>
                </a:lnTo>
                <a:lnTo>
                  <a:pt x="3791" y="160"/>
                </a:lnTo>
                <a:lnTo>
                  <a:pt x="3795" y="153"/>
                </a:lnTo>
                <a:lnTo>
                  <a:pt x="3795" y="153"/>
                </a:lnTo>
                <a:lnTo>
                  <a:pt x="3799" y="147"/>
                </a:lnTo>
                <a:lnTo>
                  <a:pt x="3799" y="146"/>
                </a:lnTo>
                <a:lnTo>
                  <a:pt x="3803" y="141"/>
                </a:lnTo>
                <a:lnTo>
                  <a:pt x="3803" y="140"/>
                </a:lnTo>
                <a:lnTo>
                  <a:pt x="3808" y="135"/>
                </a:lnTo>
                <a:lnTo>
                  <a:pt x="3808" y="135"/>
                </a:lnTo>
                <a:lnTo>
                  <a:pt x="3817" y="125"/>
                </a:lnTo>
                <a:lnTo>
                  <a:pt x="3818" y="124"/>
                </a:lnTo>
                <a:lnTo>
                  <a:pt x="3828" y="116"/>
                </a:lnTo>
                <a:lnTo>
                  <a:pt x="3829" y="115"/>
                </a:lnTo>
                <a:lnTo>
                  <a:pt x="3839" y="108"/>
                </a:lnTo>
                <a:lnTo>
                  <a:pt x="3840" y="108"/>
                </a:lnTo>
                <a:lnTo>
                  <a:pt x="3852" y="102"/>
                </a:lnTo>
                <a:lnTo>
                  <a:pt x="3852" y="102"/>
                </a:lnTo>
                <a:lnTo>
                  <a:pt x="3864" y="97"/>
                </a:lnTo>
                <a:lnTo>
                  <a:pt x="3865" y="97"/>
                </a:lnTo>
                <a:lnTo>
                  <a:pt x="3871" y="95"/>
                </a:lnTo>
                <a:lnTo>
                  <a:pt x="3871" y="95"/>
                </a:lnTo>
                <a:lnTo>
                  <a:pt x="3878" y="93"/>
                </a:lnTo>
                <a:lnTo>
                  <a:pt x="3878" y="93"/>
                </a:lnTo>
                <a:lnTo>
                  <a:pt x="3885" y="92"/>
                </a:lnTo>
                <a:lnTo>
                  <a:pt x="3885" y="92"/>
                </a:lnTo>
                <a:lnTo>
                  <a:pt x="3892" y="91"/>
                </a:lnTo>
                <a:lnTo>
                  <a:pt x="3893" y="91"/>
                </a:lnTo>
                <a:lnTo>
                  <a:pt x="3900" y="91"/>
                </a:lnTo>
                <a:lnTo>
                  <a:pt x="3900" y="91"/>
                </a:lnTo>
                <a:lnTo>
                  <a:pt x="3907" y="91"/>
                </a:lnTo>
                <a:lnTo>
                  <a:pt x="3907" y="91"/>
                </a:lnTo>
                <a:lnTo>
                  <a:pt x="3918" y="91"/>
                </a:lnTo>
                <a:lnTo>
                  <a:pt x="3918" y="91"/>
                </a:lnTo>
                <a:lnTo>
                  <a:pt x="3928" y="92"/>
                </a:lnTo>
                <a:lnTo>
                  <a:pt x="3929" y="92"/>
                </a:lnTo>
                <a:lnTo>
                  <a:pt x="3938" y="94"/>
                </a:lnTo>
                <a:lnTo>
                  <a:pt x="3939" y="94"/>
                </a:lnTo>
                <a:lnTo>
                  <a:pt x="3948" y="97"/>
                </a:lnTo>
                <a:lnTo>
                  <a:pt x="3948" y="97"/>
                </a:lnTo>
                <a:lnTo>
                  <a:pt x="3957" y="100"/>
                </a:lnTo>
                <a:lnTo>
                  <a:pt x="3958" y="100"/>
                </a:lnTo>
                <a:lnTo>
                  <a:pt x="3965" y="105"/>
                </a:lnTo>
                <a:lnTo>
                  <a:pt x="3966" y="105"/>
                </a:lnTo>
                <a:lnTo>
                  <a:pt x="3974" y="110"/>
                </a:lnTo>
                <a:lnTo>
                  <a:pt x="3974" y="110"/>
                </a:lnTo>
                <a:lnTo>
                  <a:pt x="3982" y="116"/>
                </a:lnTo>
                <a:lnTo>
                  <a:pt x="3982" y="116"/>
                </a:lnTo>
                <a:lnTo>
                  <a:pt x="3989" y="122"/>
                </a:lnTo>
                <a:lnTo>
                  <a:pt x="3990" y="123"/>
                </a:lnTo>
                <a:lnTo>
                  <a:pt x="3996" y="129"/>
                </a:lnTo>
                <a:lnTo>
                  <a:pt x="3997" y="130"/>
                </a:lnTo>
                <a:lnTo>
                  <a:pt x="4003" y="137"/>
                </a:lnTo>
                <a:lnTo>
                  <a:pt x="4003" y="137"/>
                </a:lnTo>
                <a:lnTo>
                  <a:pt x="4008" y="145"/>
                </a:lnTo>
                <a:lnTo>
                  <a:pt x="4008" y="146"/>
                </a:lnTo>
                <a:lnTo>
                  <a:pt x="4013" y="154"/>
                </a:lnTo>
                <a:lnTo>
                  <a:pt x="4013" y="154"/>
                </a:lnTo>
                <a:lnTo>
                  <a:pt x="4017" y="163"/>
                </a:lnTo>
                <a:lnTo>
                  <a:pt x="4017" y="164"/>
                </a:lnTo>
                <a:lnTo>
                  <a:pt x="4020" y="173"/>
                </a:lnTo>
                <a:lnTo>
                  <a:pt x="4021" y="174"/>
                </a:lnTo>
                <a:lnTo>
                  <a:pt x="4023" y="183"/>
                </a:lnTo>
                <a:lnTo>
                  <a:pt x="4016" y="179"/>
                </a:lnTo>
                <a:lnTo>
                  <a:pt x="4121" y="154"/>
                </a:lnTo>
                <a:lnTo>
                  <a:pt x="4117" y="162"/>
                </a:lnTo>
                <a:lnTo>
                  <a:pt x="4112" y="146"/>
                </a:lnTo>
                <a:lnTo>
                  <a:pt x="4112" y="147"/>
                </a:lnTo>
                <a:lnTo>
                  <a:pt x="4107" y="132"/>
                </a:lnTo>
                <a:lnTo>
                  <a:pt x="4107" y="133"/>
                </a:lnTo>
                <a:lnTo>
                  <a:pt x="4101" y="119"/>
                </a:lnTo>
                <a:lnTo>
                  <a:pt x="4101" y="119"/>
                </a:lnTo>
                <a:lnTo>
                  <a:pt x="4095" y="107"/>
                </a:lnTo>
                <a:lnTo>
                  <a:pt x="4095" y="107"/>
                </a:lnTo>
                <a:lnTo>
                  <a:pt x="4088" y="95"/>
                </a:lnTo>
                <a:lnTo>
                  <a:pt x="4088" y="95"/>
                </a:lnTo>
                <a:lnTo>
                  <a:pt x="4081" y="85"/>
                </a:lnTo>
                <a:lnTo>
                  <a:pt x="4081" y="85"/>
                </a:lnTo>
                <a:lnTo>
                  <a:pt x="4073" y="75"/>
                </a:lnTo>
                <a:lnTo>
                  <a:pt x="4073" y="76"/>
                </a:lnTo>
                <a:lnTo>
                  <a:pt x="4065" y="67"/>
                </a:lnTo>
                <a:lnTo>
                  <a:pt x="4065" y="67"/>
                </a:lnTo>
                <a:lnTo>
                  <a:pt x="4057" y="60"/>
                </a:lnTo>
                <a:lnTo>
                  <a:pt x="4057" y="60"/>
                </a:lnTo>
                <a:lnTo>
                  <a:pt x="4050" y="54"/>
                </a:lnTo>
                <a:lnTo>
                  <a:pt x="4050" y="54"/>
                </a:lnTo>
                <a:lnTo>
                  <a:pt x="4042" y="48"/>
                </a:lnTo>
                <a:lnTo>
                  <a:pt x="4042" y="48"/>
                </a:lnTo>
                <a:lnTo>
                  <a:pt x="4033" y="43"/>
                </a:lnTo>
                <a:lnTo>
                  <a:pt x="4034" y="43"/>
                </a:lnTo>
                <a:lnTo>
                  <a:pt x="4025" y="38"/>
                </a:lnTo>
                <a:lnTo>
                  <a:pt x="4025" y="38"/>
                </a:lnTo>
                <a:lnTo>
                  <a:pt x="4016" y="33"/>
                </a:lnTo>
                <a:lnTo>
                  <a:pt x="4016" y="33"/>
                </a:lnTo>
                <a:lnTo>
                  <a:pt x="4007" y="29"/>
                </a:lnTo>
                <a:lnTo>
                  <a:pt x="4007" y="29"/>
                </a:lnTo>
                <a:lnTo>
                  <a:pt x="3998" y="26"/>
                </a:lnTo>
                <a:lnTo>
                  <a:pt x="3998" y="26"/>
                </a:lnTo>
                <a:lnTo>
                  <a:pt x="3988" y="22"/>
                </a:lnTo>
                <a:lnTo>
                  <a:pt x="3988" y="23"/>
                </a:lnTo>
                <a:lnTo>
                  <a:pt x="3978" y="20"/>
                </a:lnTo>
                <a:lnTo>
                  <a:pt x="3978" y="20"/>
                </a:lnTo>
                <a:lnTo>
                  <a:pt x="3968" y="17"/>
                </a:lnTo>
                <a:lnTo>
                  <a:pt x="3968" y="17"/>
                </a:lnTo>
                <a:lnTo>
                  <a:pt x="3957" y="15"/>
                </a:lnTo>
                <a:lnTo>
                  <a:pt x="3957" y="15"/>
                </a:lnTo>
                <a:lnTo>
                  <a:pt x="3946" y="14"/>
                </a:lnTo>
                <a:lnTo>
                  <a:pt x="3946" y="14"/>
                </a:lnTo>
                <a:lnTo>
                  <a:pt x="3935" y="13"/>
                </a:lnTo>
                <a:lnTo>
                  <a:pt x="3935" y="13"/>
                </a:lnTo>
                <a:lnTo>
                  <a:pt x="3923" y="12"/>
                </a:lnTo>
                <a:lnTo>
                  <a:pt x="3924" y="12"/>
                </a:lnTo>
                <a:lnTo>
                  <a:pt x="3912" y="12"/>
                </a:lnTo>
                <a:lnTo>
                  <a:pt x="3912" y="12"/>
                </a:lnTo>
                <a:lnTo>
                  <a:pt x="3898" y="12"/>
                </a:lnTo>
                <a:lnTo>
                  <a:pt x="3899" y="12"/>
                </a:lnTo>
                <a:lnTo>
                  <a:pt x="3885" y="13"/>
                </a:lnTo>
                <a:lnTo>
                  <a:pt x="3886" y="13"/>
                </a:lnTo>
                <a:lnTo>
                  <a:pt x="3873" y="14"/>
                </a:lnTo>
                <a:lnTo>
                  <a:pt x="3873" y="14"/>
                </a:lnTo>
                <a:lnTo>
                  <a:pt x="3860" y="16"/>
                </a:lnTo>
                <a:lnTo>
                  <a:pt x="3861" y="16"/>
                </a:lnTo>
                <a:lnTo>
                  <a:pt x="3848" y="19"/>
                </a:lnTo>
                <a:lnTo>
                  <a:pt x="3849" y="19"/>
                </a:lnTo>
                <a:lnTo>
                  <a:pt x="3837" y="22"/>
                </a:lnTo>
                <a:lnTo>
                  <a:pt x="3837" y="22"/>
                </a:lnTo>
                <a:lnTo>
                  <a:pt x="3825" y="26"/>
                </a:lnTo>
                <a:lnTo>
                  <a:pt x="3825" y="25"/>
                </a:lnTo>
                <a:lnTo>
                  <a:pt x="3814" y="30"/>
                </a:lnTo>
                <a:lnTo>
                  <a:pt x="3814" y="30"/>
                </a:lnTo>
                <a:lnTo>
                  <a:pt x="3804" y="34"/>
                </a:lnTo>
                <a:lnTo>
                  <a:pt x="3804" y="34"/>
                </a:lnTo>
                <a:lnTo>
                  <a:pt x="3793" y="40"/>
                </a:lnTo>
                <a:lnTo>
                  <a:pt x="3793" y="39"/>
                </a:lnTo>
                <a:lnTo>
                  <a:pt x="3783" y="45"/>
                </a:lnTo>
                <a:lnTo>
                  <a:pt x="3783" y="45"/>
                </a:lnTo>
                <a:lnTo>
                  <a:pt x="3773" y="52"/>
                </a:lnTo>
                <a:lnTo>
                  <a:pt x="3773" y="52"/>
                </a:lnTo>
                <a:lnTo>
                  <a:pt x="3764" y="59"/>
                </a:lnTo>
                <a:lnTo>
                  <a:pt x="3764" y="58"/>
                </a:lnTo>
                <a:lnTo>
                  <a:pt x="3755" y="66"/>
                </a:lnTo>
                <a:lnTo>
                  <a:pt x="3755" y="66"/>
                </a:lnTo>
                <a:lnTo>
                  <a:pt x="3746" y="74"/>
                </a:lnTo>
                <a:lnTo>
                  <a:pt x="3746" y="74"/>
                </a:lnTo>
                <a:lnTo>
                  <a:pt x="3738" y="83"/>
                </a:lnTo>
                <a:lnTo>
                  <a:pt x="3738" y="83"/>
                </a:lnTo>
                <a:lnTo>
                  <a:pt x="3730" y="92"/>
                </a:lnTo>
                <a:lnTo>
                  <a:pt x="3730" y="92"/>
                </a:lnTo>
                <a:lnTo>
                  <a:pt x="3722" y="101"/>
                </a:lnTo>
                <a:lnTo>
                  <a:pt x="3722" y="101"/>
                </a:lnTo>
                <a:lnTo>
                  <a:pt x="3715" y="111"/>
                </a:lnTo>
                <a:lnTo>
                  <a:pt x="3715" y="111"/>
                </a:lnTo>
                <a:lnTo>
                  <a:pt x="3708" y="122"/>
                </a:lnTo>
                <a:lnTo>
                  <a:pt x="3709" y="121"/>
                </a:lnTo>
                <a:lnTo>
                  <a:pt x="3702" y="132"/>
                </a:lnTo>
                <a:lnTo>
                  <a:pt x="3703" y="132"/>
                </a:lnTo>
                <a:lnTo>
                  <a:pt x="3697" y="144"/>
                </a:lnTo>
                <a:lnTo>
                  <a:pt x="3697" y="143"/>
                </a:lnTo>
                <a:lnTo>
                  <a:pt x="3692" y="155"/>
                </a:lnTo>
                <a:lnTo>
                  <a:pt x="3692" y="155"/>
                </a:lnTo>
                <a:lnTo>
                  <a:pt x="3688" y="168"/>
                </a:lnTo>
                <a:lnTo>
                  <a:pt x="3688" y="167"/>
                </a:lnTo>
                <a:lnTo>
                  <a:pt x="3684" y="180"/>
                </a:lnTo>
                <a:lnTo>
                  <a:pt x="3684" y="180"/>
                </a:lnTo>
                <a:lnTo>
                  <a:pt x="3681" y="194"/>
                </a:lnTo>
                <a:lnTo>
                  <a:pt x="3681" y="193"/>
                </a:lnTo>
                <a:lnTo>
                  <a:pt x="3678" y="207"/>
                </a:lnTo>
                <a:lnTo>
                  <a:pt x="3678" y="207"/>
                </a:lnTo>
                <a:lnTo>
                  <a:pt x="3675" y="221"/>
                </a:lnTo>
                <a:lnTo>
                  <a:pt x="3675" y="221"/>
                </a:lnTo>
                <a:lnTo>
                  <a:pt x="3674" y="236"/>
                </a:lnTo>
                <a:lnTo>
                  <a:pt x="3674" y="236"/>
                </a:lnTo>
                <a:lnTo>
                  <a:pt x="3672" y="251"/>
                </a:lnTo>
                <a:lnTo>
                  <a:pt x="3672" y="251"/>
                </a:lnTo>
                <a:lnTo>
                  <a:pt x="3671" y="267"/>
                </a:lnTo>
                <a:lnTo>
                  <a:pt x="3671" y="267"/>
                </a:lnTo>
                <a:lnTo>
                  <a:pt x="3671" y="283"/>
                </a:lnTo>
                <a:lnTo>
                  <a:pt x="3671" y="283"/>
                </a:lnTo>
                <a:lnTo>
                  <a:pt x="3671" y="298"/>
                </a:lnTo>
                <a:lnTo>
                  <a:pt x="3671" y="298"/>
                </a:lnTo>
                <a:lnTo>
                  <a:pt x="3672" y="313"/>
                </a:lnTo>
                <a:lnTo>
                  <a:pt x="3672" y="313"/>
                </a:lnTo>
                <a:lnTo>
                  <a:pt x="3674" y="327"/>
                </a:lnTo>
                <a:lnTo>
                  <a:pt x="3674" y="327"/>
                </a:lnTo>
                <a:lnTo>
                  <a:pt x="3675" y="341"/>
                </a:lnTo>
                <a:lnTo>
                  <a:pt x="3675" y="341"/>
                </a:lnTo>
                <a:lnTo>
                  <a:pt x="3678" y="354"/>
                </a:lnTo>
                <a:lnTo>
                  <a:pt x="3678" y="354"/>
                </a:lnTo>
                <a:lnTo>
                  <a:pt x="3681" y="367"/>
                </a:lnTo>
                <a:lnTo>
                  <a:pt x="3681" y="367"/>
                </a:lnTo>
                <a:lnTo>
                  <a:pt x="3684" y="380"/>
                </a:lnTo>
                <a:lnTo>
                  <a:pt x="3684" y="380"/>
                </a:lnTo>
                <a:lnTo>
                  <a:pt x="3688" y="392"/>
                </a:lnTo>
                <a:lnTo>
                  <a:pt x="3688" y="392"/>
                </a:lnTo>
                <a:lnTo>
                  <a:pt x="3692" y="404"/>
                </a:lnTo>
                <a:lnTo>
                  <a:pt x="3692" y="403"/>
                </a:lnTo>
                <a:lnTo>
                  <a:pt x="3697" y="415"/>
                </a:lnTo>
                <a:lnTo>
                  <a:pt x="3697" y="415"/>
                </a:lnTo>
                <a:lnTo>
                  <a:pt x="3702" y="426"/>
                </a:lnTo>
                <a:lnTo>
                  <a:pt x="3702" y="426"/>
                </a:lnTo>
                <a:lnTo>
                  <a:pt x="3708" y="437"/>
                </a:lnTo>
                <a:lnTo>
                  <a:pt x="3708" y="436"/>
                </a:lnTo>
                <a:lnTo>
                  <a:pt x="3715" y="447"/>
                </a:lnTo>
                <a:lnTo>
                  <a:pt x="3714" y="446"/>
                </a:lnTo>
                <a:lnTo>
                  <a:pt x="3722" y="456"/>
                </a:lnTo>
                <a:lnTo>
                  <a:pt x="3721" y="456"/>
                </a:lnTo>
                <a:lnTo>
                  <a:pt x="3729" y="466"/>
                </a:lnTo>
                <a:lnTo>
                  <a:pt x="3729" y="465"/>
                </a:lnTo>
                <a:lnTo>
                  <a:pt x="3737" y="474"/>
                </a:lnTo>
                <a:lnTo>
                  <a:pt x="3737" y="474"/>
                </a:lnTo>
                <a:lnTo>
                  <a:pt x="3745" y="483"/>
                </a:lnTo>
                <a:lnTo>
                  <a:pt x="3745" y="483"/>
                </a:lnTo>
                <a:lnTo>
                  <a:pt x="3754" y="491"/>
                </a:lnTo>
                <a:lnTo>
                  <a:pt x="3754" y="491"/>
                </a:lnTo>
                <a:lnTo>
                  <a:pt x="3763" y="498"/>
                </a:lnTo>
                <a:lnTo>
                  <a:pt x="3763" y="498"/>
                </a:lnTo>
                <a:lnTo>
                  <a:pt x="3772" y="505"/>
                </a:lnTo>
                <a:lnTo>
                  <a:pt x="3772" y="505"/>
                </a:lnTo>
                <a:lnTo>
                  <a:pt x="3782" y="511"/>
                </a:lnTo>
                <a:lnTo>
                  <a:pt x="3781" y="511"/>
                </a:lnTo>
                <a:lnTo>
                  <a:pt x="3791" y="517"/>
                </a:lnTo>
                <a:lnTo>
                  <a:pt x="3791" y="517"/>
                </a:lnTo>
                <a:lnTo>
                  <a:pt x="3802" y="522"/>
                </a:lnTo>
                <a:lnTo>
                  <a:pt x="3801" y="522"/>
                </a:lnTo>
                <a:lnTo>
                  <a:pt x="3812" y="527"/>
                </a:lnTo>
                <a:lnTo>
                  <a:pt x="3812" y="527"/>
                </a:lnTo>
                <a:lnTo>
                  <a:pt x="3823" y="531"/>
                </a:lnTo>
                <a:lnTo>
                  <a:pt x="3822" y="531"/>
                </a:lnTo>
                <a:lnTo>
                  <a:pt x="3834" y="534"/>
                </a:lnTo>
                <a:lnTo>
                  <a:pt x="3833" y="534"/>
                </a:lnTo>
                <a:lnTo>
                  <a:pt x="3845" y="537"/>
                </a:lnTo>
                <a:lnTo>
                  <a:pt x="3844" y="537"/>
                </a:lnTo>
                <a:lnTo>
                  <a:pt x="3856" y="540"/>
                </a:lnTo>
                <a:lnTo>
                  <a:pt x="3856" y="540"/>
                </a:lnTo>
                <a:lnTo>
                  <a:pt x="3868" y="542"/>
                </a:lnTo>
                <a:lnTo>
                  <a:pt x="3868" y="542"/>
                </a:lnTo>
                <a:lnTo>
                  <a:pt x="3880" y="543"/>
                </a:lnTo>
                <a:lnTo>
                  <a:pt x="3880" y="543"/>
                </a:lnTo>
                <a:lnTo>
                  <a:pt x="3892" y="544"/>
                </a:lnTo>
                <a:lnTo>
                  <a:pt x="3892" y="544"/>
                </a:lnTo>
                <a:lnTo>
                  <a:pt x="3905" y="544"/>
                </a:lnTo>
                <a:lnTo>
                  <a:pt x="3905" y="544"/>
                </a:lnTo>
                <a:lnTo>
                  <a:pt x="3915" y="544"/>
                </a:lnTo>
                <a:lnTo>
                  <a:pt x="3915" y="544"/>
                </a:lnTo>
                <a:lnTo>
                  <a:pt x="3925" y="544"/>
                </a:lnTo>
                <a:lnTo>
                  <a:pt x="3925" y="544"/>
                </a:lnTo>
                <a:lnTo>
                  <a:pt x="3935" y="543"/>
                </a:lnTo>
                <a:lnTo>
                  <a:pt x="3935" y="543"/>
                </a:lnTo>
                <a:lnTo>
                  <a:pt x="3945" y="542"/>
                </a:lnTo>
                <a:lnTo>
                  <a:pt x="3945" y="542"/>
                </a:lnTo>
                <a:lnTo>
                  <a:pt x="3954" y="540"/>
                </a:lnTo>
                <a:lnTo>
                  <a:pt x="3954" y="540"/>
                </a:lnTo>
                <a:lnTo>
                  <a:pt x="3964" y="539"/>
                </a:lnTo>
                <a:lnTo>
                  <a:pt x="3963" y="539"/>
                </a:lnTo>
                <a:lnTo>
                  <a:pt x="3973" y="537"/>
                </a:lnTo>
                <a:lnTo>
                  <a:pt x="3972" y="537"/>
                </a:lnTo>
                <a:lnTo>
                  <a:pt x="3981" y="534"/>
                </a:lnTo>
                <a:lnTo>
                  <a:pt x="3981" y="534"/>
                </a:lnTo>
                <a:lnTo>
                  <a:pt x="3989" y="531"/>
                </a:lnTo>
                <a:lnTo>
                  <a:pt x="3989" y="531"/>
                </a:lnTo>
                <a:lnTo>
                  <a:pt x="3997" y="528"/>
                </a:lnTo>
                <a:lnTo>
                  <a:pt x="3997" y="528"/>
                </a:lnTo>
                <a:lnTo>
                  <a:pt x="4005" y="525"/>
                </a:lnTo>
                <a:lnTo>
                  <a:pt x="4005" y="525"/>
                </a:lnTo>
                <a:lnTo>
                  <a:pt x="4013" y="521"/>
                </a:lnTo>
                <a:lnTo>
                  <a:pt x="4013" y="522"/>
                </a:lnTo>
                <a:lnTo>
                  <a:pt x="4020" y="517"/>
                </a:lnTo>
                <a:lnTo>
                  <a:pt x="4020" y="518"/>
                </a:lnTo>
                <a:lnTo>
                  <a:pt x="4027" y="513"/>
                </a:lnTo>
                <a:lnTo>
                  <a:pt x="4027" y="513"/>
                </a:lnTo>
                <a:lnTo>
                  <a:pt x="4035" y="508"/>
                </a:lnTo>
                <a:lnTo>
                  <a:pt x="4034" y="509"/>
                </a:lnTo>
                <a:lnTo>
                  <a:pt x="4041" y="504"/>
                </a:lnTo>
                <a:lnTo>
                  <a:pt x="4041" y="504"/>
                </a:lnTo>
                <a:lnTo>
                  <a:pt x="4048" y="498"/>
                </a:lnTo>
                <a:lnTo>
                  <a:pt x="4048" y="498"/>
                </a:lnTo>
                <a:lnTo>
                  <a:pt x="4054" y="493"/>
                </a:lnTo>
                <a:lnTo>
                  <a:pt x="4054" y="493"/>
                </a:lnTo>
                <a:lnTo>
                  <a:pt x="4060" y="487"/>
                </a:lnTo>
                <a:lnTo>
                  <a:pt x="4060" y="487"/>
                </a:lnTo>
                <a:lnTo>
                  <a:pt x="4066" y="480"/>
                </a:lnTo>
                <a:lnTo>
                  <a:pt x="4066" y="480"/>
                </a:lnTo>
                <a:lnTo>
                  <a:pt x="4072" y="474"/>
                </a:lnTo>
                <a:lnTo>
                  <a:pt x="4072" y="474"/>
                </a:lnTo>
                <a:lnTo>
                  <a:pt x="4077" y="467"/>
                </a:lnTo>
                <a:lnTo>
                  <a:pt x="4077" y="467"/>
                </a:lnTo>
                <a:lnTo>
                  <a:pt x="4088" y="452"/>
                </a:lnTo>
                <a:lnTo>
                  <a:pt x="4087" y="452"/>
                </a:lnTo>
                <a:lnTo>
                  <a:pt x="4097" y="435"/>
                </a:lnTo>
                <a:lnTo>
                  <a:pt x="4097" y="436"/>
                </a:lnTo>
                <a:lnTo>
                  <a:pt x="4105" y="417"/>
                </a:lnTo>
                <a:lnTo>
                  <a:pt x="4105" y="418"/>
                </a:lnTo>
                <a:lnTo>
                  <a:pt x="4112" y="398"/>
                </a:lnTo>
                <a:lnTo>
                  <a:pt x="4112" y="399"/>
                </a:lnTo>
                <a:lnTo>
                  <a:pt x="4118" y="378"/>
                </a:lnTo>
                <a:lnTo>
                  <a:pt x="4122" y="385"/>
                </a:lnTo>
                <a:lnTo>
                  <a:pt x="4019" y="353"/>
                </a:lnTo>
                <a:close/>
                <a:moveTo>
                  <a:pt x="4606" y="547"/>
                </a:moveTo>
                <a:lnTo>
                  <a:pt x="4604" y="547"/>
                </a:lnTo>
                <a:lnTo>
                  <a:pt x="4603" y="546"/>
                </a:lnTo>
                <a:lnTo>
                  <a:pt x="4601" y="545"/>
                </a:lnTo>
                <a:lnTo>
                  <a:pt x="4601" y="543"/>
                </a:lnTo>
                <a:lnTo>
                  <a:pt x="4555" y="424"/>
                </a:lnTo>
                <a:lnTo>
                  <a:pt x="4560" y="428"/>
                </a:lnTo>
                <a:lnTo>
                  <a:pt x="4349" y="428"/>
                </a:lnTo>
                <a:lnTo>
                  <a:pt x="4354" y="424"/>
                </a:lnTo>
                <a:lnTo>
                  <a:pt x="4311" y="543"/>
                </a:lnTo>
                <a:lnTo>
                  <a:pt x="4310" y="545"/>
                </a:lnTo>
                <a:lnTo>
                  <a:pt x="4309" y="546"/>
                </a:lnTo>
                <a:lnTo>
                  <a:pt x="4307" y="547"/>
                </a:lnTo>
                <a:lnTo>
                  <a:pt x="4305" y="547"/>
                </a:lnTo>
                <a:lnTo>
                  <a:pt x="4193" y="547"/>
                </a:lnTo>
                <a:lnTo>
                  <a:pt x="4191" y="547"/>
                </a:lnTo>
                <a:lnTo>
                  <a:pt x="4189" y="546"/>
                </a:lnTo>
                <a:lnTo>
                  <a:pt x="4188" y="544"/>
                </a:lnTo>
                <a:lnTo>
                  <a:pt x="4187" y="543"/>
                </a:lnTo>
                <a:lnTo>
                  <a:pt x="4187" y="541"/>
                </a:lnTo>
                <a:lnTo>
                  <a:pt x="4187" y="539"/>
                </a:lnTo>
                <a:lnTo>
                  <a:pt x="4391" y="14"/>
                </a:lnTo>
                <a:lnTo>
                  <a:pt x="4392" y="12"/>
                </a:lnTo>
                <a:lnTo>
                  <a:pt x="4393" y="11"/>
                </a:lnTo>
                <a:lnTo>
                  <a:pt x="4395" y="10"/>
                </a:lnTo>
                <a:lnTo>
                  <a:pt x="4397" y="10"/>
                </a:lnTo>
                <a:lnTo>
                  <a:pt x="4509" y="10"/>
                </a:lnTo>
                <a:lnTo>
                  <a:pt x="4510" y="10"/>
                </a:lnTo>
                <a:lnTo>
                  <a:pt x="4512" y="11"/>
                </a:lnTo>
                <a:lnTo>
                  <a:pt x="4513" y="12"/>
                </a:lnTo>
                <a:lnTo>
                  <a:pt x="4514" y="14"/>
                </a:lnTo>
                <a:lnTo>
                  <a:pt x="4726" y="539"/>
                </a:lnTo>
                <a:lnTo>
                  <a:pt x="4726" y="541"/>
                </a:lnTo>
                <a:lnTo>
                  <a:pt x="4726" y="543"/>
                </a:lnTo>
                <a:lnTo>
                  <a:pt x="4725" y="544"/>
                </a:lnTo>
                <a:lnTo>
                  <a:pt x="4724" y="546"/>
                </a:lnTo>
                <a:lnTo>
                  <a:pt x="4722" y="547"/>
                </a:lnTo>
                <a:lnTo>
                  <a:pt x="4720" y="547"/>
                </a:lnTo>
                <a:lnTo>
                  <a:pt x="4606" y="547"/>
                </a:lnTo>
                <a:close/>
                <a:moveTo>
                  <a:pt x="4720" y="536"/>
                </a:moveTo>
                <a:lnTo>
                  <a:pt x="4715" y="544"/>
                </a:lnTo>
                <a:lnTo>
                  <a:pt x="4503" y="18"/>
                </a:lnTo>
                <a:lnTo>
                  <a:pt x="4508" y="22"/>
                </a:lnTo>
                <a:lnTo>
                  <a:pt x="4396" y="22"/>
                </a:lnTo>
                <a:lnTo>
                  <a:pt x="4402" y="18"/>
                </a:lnTo>
                <a:lnTo>
                  <a:pt x="4198" y="543"/>
                </a:lnTo>
                <a:lnTo>
                  <a:pt x="4192" y="536"/>
                </a:lnTo>
                <a:lnTo>
                  <a:pt x="4305" y="536"/>
                </a:lnTo>
                <a:lnTo>
                  <a:pt x="4300" y="539"/>
                </a:lnTo>
                <a:lnTo>
                  <a:pt x="4343" y="420"/>
                </a:lnTo>
                <a:lnTo>
                  <a:pt x="4344" y="419"/>
                </a:lnTo>
                <a:lnTo>
                  <a:pt x="4345" y="417"/>
                </a:lnTo>
                <a:lnTo>
                  <a:pt x="4347" y="417"/>
                </a:lnTo>
                <a:lnTo>
                  <a:pt x="4348" y="416"/>
                </a:lnTo>
                <a:lnTo>
                  <a:pt x="4560" y="416"/>
                </a:lnTo>
                <a:lnTo>
                  <a:pt x="4562" y="417"/>
                </a:lnTo>
                <a:lnTo>
                  <a:pt x="4563" y="417"/>
                </a:lnTo>
                <a:lnTo>
                  <a:pt x="4565" y="419"/>
                </a:lnTo>
                <a:lnTo>
                  <a:pt x="4565" y="420"/>
                </a:lnTo>
                <a:lnTo>
                  <a:pt x="4611" y="539"/>
                </a:lnTo>
                <a:lnTo>
                  <a:pt x="4606" y="536"/>
                </a:lnTo>
                <a:lnTo>
                  <a:pt x="4720" y="536"/>
                </a:lnTo>
                <a:close/>
                <a:moveTo>
                  <a:pt x="4447" y="140"/>
                </a:moveTo>
                <a:lnTo>
                  <a:pt x="4458" y="140"/>
                </a:lnTo>
                <a:lnTo>
                  <a:pt x="4386" y="335"/>
                </a:lnTo>
                <a:lnTo>
                  <a:pt x="4381" y="328"/>
                </a:lnTo>
                <a:lnTo>
                  <a:pt x="4526" y="328"/>
                </a:lnTo>
                <a:lnTo>
                  <a:pt x="4520" y="335"/>
                </a:lnTo>
                <a:lnTo>
                  <a:pt x="4447" y="140"/>
                </a:lnTo>
                <a:close/>
                <a:moveTo>
                  <a:pt x="4531" y="331"/>
                </a:moveTo>
                <a:lnTo>
                  <a:pt x="4531" y="333"/>
                </a:lnTo>
                <a:lnTo>
                  <a:pt x="4531" y="335"/>
                </a:lnTo>
                <a:lnTo>
                  <a:pt x="4530" y="337"/>
                </a:lnTo>
                <a:lnTo>
                  <a:pt x="4529" y="338"/>
                </a:lnTo>
                <a:lnTo>
                  <a:pt x="4528" y="339"/>
                </a:lnTo>
                <a:lnTo>
                  <a:pt x="4526" y="339"/>
                </a:lnTo>
                <a:lnTo>
                  <a:pt x="4381" y="339"/>
                </a:lnTo>
                <a:lnTo>
                  <a:pt x="4379" y="339"/>
                </a:lnTo>
                <a:lnTo>
                  <a:pt x="4378" y="338"/>
                </a:lnTo>
                <a:lnTo>
                  <a:pt x="4377" y="337"/>
                </a:lnTo>
                <a:lnTo>
                  <a:pt x="4376" y="335"/>
                </a:lnTo>
                <a:lnTo>
                  <a:pt x="4375" y="333"/>
                </a:lnTo>
                <a:lnTo>
                  <a:pt x="4376" y="331"/>
                </a:lnTo>
                <a:lnTo>
                  <a:pt x="4447" y="136"/>
                </a:lnTo>
                <a:lnTo>
                  <a:pt x="4448" y="135"/>
                </a:lnTo>
                <a:lnTo>
                  <a:pt x="4449" y="133"/>
                </a:lnTo>
                <a:lnTo>
                  <a:pt x="4451" y="132"/>
                </a:lnTo>
                <a:lnTo>
                  <a:pt x="4453" y="132"/>
                </a:lnTo>
                <a:lnTo>
                  <a:pt x="4455" y="133"/>
                </a:lnTo>
                <a:lnTo>
                  <a:pt x="4457" y="134"/>
                </a:lnTo>
                <a:lnTo>
                  <a:pt x="4458" y="136"/>
                </a:lnTo>
                <a:lnTo>
                  <a:pt x="4531" y="331"/>
                </a:lnTo>
                <a:close/>
                <a:moveTo>
                  <a:pt x="4800" y="16"/>
                </a:moveTo>
                <a:lnTo>
                  <a:pt x="4800" y="14"/>
                </a:lnTo>
                <a:lnTo>
                  <a:pt x="4801" y="12"/>
                </a:lnTo>
                <a:lnTo>
                  <a:pt x="4802" y="11"/>
                </a:lnTo>
                <a:lnTo>
                  <a:pt x="4804" y="10"/>
                </a:lnTo>
                <a:lnTo>
                  <a:pt x="4806" y="10"/>
                </a:lnTo>
                <a:lnTo>
                  <a:pt x="4976" y="10"/>
                </a:lnTo>
                <a:lnTo>
                  <a:pt x="5020" y="10"/>
                </a:lnTo>
                <a:lnTo>
                  <a:pt x="5020" y="10"/>
                </a:lnTo>
                <a:lnTo>
                  <a:pt x="5039" y="11"/>
                </a:lnTo>
                <a:lnTo>
                  <a:pt x="5039" y="11"/>
                </a:lnTo>
                <a:lnTo>
                  <a:pt x="5056" y="12"/>
                </a:lnTo>
                <a:lnTo>
                  <a:pt x="5056" y="12"/>
                </a:lnTo>
                <a:lnTo>
                  <a:pt x="5071" y="13"/>
                </a:lnTo>
                <a:lnTo>
                  <a:pt x="5071" y="13"/>
                </a:lnTo>
                <a:lnTo>
                  <a:pt x="5084" y="14"/>
                </a:lnTo>
                <a:lnTo>
                  <a:pt x="5084" y="14"/>
                </a:lnTo>
                <a:lnTo>
                  <a:pt x="5095" y="16"/>
                </a:lnTo>
                <a:lnTo>
                  <a:pt x="5095" y="16"/>
                </a:lnTo>
                <a:lnTo>
                  <a:pt x="5103" y="18"/>
                </a:lnTo>
                <a:lnTo>
                  <a:pt x="5104" y="18"/>
                </a:lnTo>
                <a:lnTo>
                  <a:pt x="5115" y="21"/>
                </a:lnTo>
                <a:lnTo>
                  <a:pt x="5115" y="22"/>
                </a:lnTo>
                <a:lnTo>
                  <a:pt x="5126" y="26"/>
                </a:lnTo>
                <a:lnTo>
                  <a:pt x="5126" y="26"/>
                </a:lnTo>
                <a:lnTo>
                  <a:pt x="5137" y="31"/>
                </a:lnTo>
                <a:lnTo>
                  <a:pt x="5137" y="31"/>
                </a:lnTo>
                <a:lnTo>
                  <a:pt x="5147" y="37"/>
                </a:lnTo>
                <a:lnTo>
                  <a:pt x="5147" y="38"/>
                </a:lnTo>
                <a:lnTo>
                  <a:pt x="5156" y="44"/>
                </a:lnTo>
                <a:lnTo>
                  <a:pt x="5157" y="45"/>
                </a:lnTo>
                <a:lnTo>
                  <a:pt x="5165" y="53"/>
                </a:lnTo>
                <a:lnTo>
                  <a:pt x="5166" y="53"/>
                </a:lnTo>
                <a:lnTo>
                  <a:pt x="5174" y="62"/>
                </a:lnTo>
                <a:lnTo>
                  <a:pt x="5174" y="62"/>
                </a:lnTo>
                <a:lnTo>
                  <a:pt x="5182" y="71"/>
                </a:lnTo>
                <a:lnTo>
                  <a:pt x="5182" y="72"/>
                </a:lnTo>
                <a:lnTo>
                  <a:pt x="5190" y="82"/>
                </a:lnTo>
                <a:lnTo>
                  <a:pt x="5190" y="82"/>
                </a:lnTo>
                <a:lnTo>
                  <a:pt x="5196" y="93"/>
                </a:lnTo>
                <a:lnTo>
                  <a:pt x="5196" y="94"/>
                </a:lnTo>
                <a:lnTo>
                  <a:pt x="5202" y="106"/>
                </a:lnTo>
                <a:lnTo>
                  <a:pt x="5202" y="106"/>
                </a:lnTo>
                <a:lnTo>
                  <a:pt x="5206" y="118"/>
                </a:lnTo>
                <a:lnTo>
                  <a:pt x="5206" y="119"/>
                </a:lnTo>
                <a:lnTo>
                  <a:pt x="5209" y="132"/>
                </a:lnTo>
                <a:lnTo>
                  <a:pt x="5210" y="133"/>
                </a:lnTo>
                <a:lnTo>
                  <a:pt x="5212" y="146"/>
                </a:lnTo>
                <a:lnTo>
                  <a:pt x="5212" y="147"/>
                </a:lnTo>
                <a:lnTo>
                  <a:pt x="5214" y="161"/>
                </a:lnTo>
                <a:lnTo>
                  <a:pt x="5214" y="162"/>
                </a:lnTo>
                <a:lnTo>
                  <a:pt x="5214" y="177"/>
                </a:lnTo>
                <a:lnTo>
                  <a:pt x="5214" y="178"/>
                </a:lnTo>
                <a:lnTo>
                  <a:pt x="5214" y="189"/>
                </a:lnTo>
                <a:lnTo>
                  <a:pt x="5214" y="190"/>
                </a:lnTo>
                <a:lnTo>
                  <a:pt x="5213" y="201"/>
                </a:lnTo>
                <a:lnTo>
                  <a:pt x="5213" y="201"/>
                </a:lnTo>
                <a:lnTo>
                  <a:pt x="5212" y="212"/>
                </a:lnTo>
                <a:lnTo>
                  <a:pt x="5212" y="213"/>
                </a:lnTo>
                <a:lnTo>
                  <a:pt x="5210" y="223"/>
                </a:lnTo>
                <a:lnTo>
                  <a:pt x="5210" y="223"/>
                </a:lnTo>
                <a:lnTo>
                  <a:pt x="5207" y="233"/>
                </a:lnTo>
                <a:lnTo>
                  <a:pt x="5207" y="233"/>
                </a:lnTo>
                <a:lnTo>
                  <a:pt x="5204" y="243"/>
                </a:lnTo>
                <a:lnTo>
                  <a:pt x="5204" y="243"/>
                </a:lnTo>
                <a:lnTo>
                  <a:pt x="5200" y="252"/>
                </a:lnTo>
                <a:lnTo>
                  <a:pt x="5200" y="253"/>
                </a:lnTo>
                <a:lnTo>
                  <a:pt x="5196" y="261"/>
                </a:lnTo>
                <a:lnTo>
                  <a:pt x="5196" y="261"/>
                </a:lnTo>
                <a:lnTo>
                  <a:pt x="5191" y="270"/>
                </a:lnTo>
                <a:lnTo>
                  <a:pt x="5191" y="270"/>
                </a:lnTo>
                <a:lnTo>
                  <a:pt x="5186" y="278"/>
                </a:lnTo>
                <a:lnTo>
                  <a:pt x="5186" y="278"/>
                </a:lnTo>
                <a:lnTo>
                  <a:pt x="5181" y="285"/>
                </a:lnTo>
                <a:lnTo>
                  <a:pt x="5181" y="285"/>
                </a:lnTo>
                <a:lnTo>
                  <a:pt x="5175" y="292"/>
                </a:lnTo>
                <a:lnTo>
                  <a:pt x="5175" y="292"/>
                </a:lnTo>
                <a:lnTo>
                  <a:pt x="5169" y="299"/>
                </a:lnTo>
                <a:lnTo>
                  <a:pt x="5169" y="299"/>
                </a:lnTo>
                <a:lnTo>
                  <a:pt x="5163" y="305"/>
                </a:lnTo>
                <a:lnTo>
                  <a:pt x="5163" y="305"/>
                </a:lnTo>
                <a:lnTo>
                  <a:pt x="5157" y="310"/>
                </a:lnTo>
                <a:lnTo>
                  <a:pt x="5156" y="311"/>
                </a:lnTo>
                <a:lnTo>
                  <a:pt x="5150" y="316"/>
                </a:lnTo>
                <a:lnTo>
                  <a:pt x="5149" y="316"/>
                </a:lnTo>
                <a:lnTo>
                  <a:pt x="5136" y="324"/>
                </a:lnTo>
                <a:lnTo>
                  <a:pt x="5135" y="325"/>
                </a:lnTo>
                <a:lnTo>
                  <a:pt x="5122" y="332"/>
                </a:lnTo>
                <a:lnTo>
                  <a:pt x="5121" y="332"/>
                </a:lnTo>
                <a:lnTo>
                  <a:pt x="5114" y="335"/>
                </a:lnTo>
                <a:lnTo>
                  <a:pt x="5114" y="335"/>
                </a:lnTo>
                <a:lnTo>
                  <a:pt x="5107" y="338"/>
                </a:lnTo>
                <a:lnTo>
                  <a:pt x="5107" y="338"/>
                </a:lnTo>
                <a:lnTo>
                  <a:pt x="5100" y="339"/>
                </a:lnTo>
                <a:lnTo>
                  <a:pt x="5099" y="339"/>
                </a:lnTo>
                <a:lnTo>
                  <a:pt x="5093" y="341"/>
                </a:lnTo>
                <a:lnTo>
                  <a:pt x="5092" y="341"/>
                </a:lnTo>
                <a:lnTo>
                  <a:pt x="5082" y="343"/>
                </a:lnTo>
                <a:lnTo>
                  <a:pt x="5082" y="343"/>
                </a:lnTo>
                <a:lnTo>
                  <a:pt x="5071" y="345"/>
                </a:lnTo>
                <a:lnTo>
                  <a:pt x="5071" y="345"/>
                </a:lnTo>
                <a:lnTo>
                  <a:pt x="5058" y="346"/>
                </a:lnTo>
                <a:lnTo>
                  <a:pt x="5058" y="346"/>
                </a:lnTo>
                <a:lnTo>
                  <a:pt x="5045" y="347"/>
                </a:lnTo>
                <a:lnTo>
                  <a:pt x="5045" y="347"/>
                </a:lnTo>
                <a:lnTo>
                  <a:pt x="5015" y="348"/>
                </a:lnTo>
                <a:lnTo>
                  <a:pt x="5015" y="348"/>
                </a:lnTo>
                <a:lnTo>
                  <a:pt x="4981" y="349"/>
                </a:lnTo>
                <a:lnTo>
                  <a:pt x="4981" y="349"/>
                </a:lnTo>
                <a:lnTo>
                  <a:pt x="4912" y="349"/>
                </a:lnTo>
                <a:lnTo>
                  <a:pt x="4918" y="343"/>
                </a:lnTo>
                <a:lnTo>
                  <a:pt x="4918" y="541"/>
                </a:lnTo>
                <a:lnTo>
                  <a:pt x="4918" y="543"/>
                </a:lnTo>
                <a:lnTo>
                  <a:pt x="4917" y="545"/>
                </a:lnTo>
                <a:lnTo>
                  <a:pt x="4916" y="546"/>
                </a:lnTo>
                <a:lnTo>
                  <a:pt x="4914" y="547"/>
                </a:lnTo>
                <a:lnTo>
                  <a:pt x="4912" y="547"/>
                </a:lnTo>
                <a:lnTo>
                  <a:pt x="4806" y="547"/>
                </a:lnTo>
                <a:lnTo>
                  <a:pt x="4804" y="547"/>
                </a:lnTo>
                <a:lnTo>
                  <a:pt x="4802" y="546"/>
                </a:lnTo>
                <a:lnTo>
                  <a:pt x="4801" y="545"/>
                </a:lnTo>
                <a:lnTo>
                  <a:pt x="4800" y="543"/>
                </a:lnTo>
                <a:lnTo>
                  <a:pt x="4800" y="541"/>
                </a:lnTo>
                <a:lnTo>
                  <a:pt x="4800" y="16"/>
                </a:lnTo>
                <a:close/>
                <a:moveTo>
                  <a:pt x="4811" y="541"/>
                </a:moveTo>
                <a:lnTo>
                  <a:pt x="4806" y="536"/>
                </a:lnTo>
                <a:lnTo>
                  <a:pt x="4912" y="536"/>
                </a:lnTo>
                <a:lnTo>
                  <a:pt x="4906" y="541"/>
                </a:lnTo>
                <a:lnTo>
                  <a:pt x="4906" y="343"/>
                </a:lnTo>
                <a:lnTo>
                  <a:pt x="4907" y="341"/>
                </a:lnTo>
                <a:lnTo>
                  <a:pt x="4907" y="340"/>
                </a:lnTo>
                <a:lnTo>
                  <a:pt x="4909" y="338"/>
                </a:lnTo>
                <a:lnTo>
                  <a:pt x="4910" y="338"/>
                </a:lnTo>
                <a:lnTo>
                  <a:pt x="4912" y="337"/>
                </a:lnTo>
                <a:lnTo>
                  <a:pt x="4981" y="337"/>
                </a:lnTo>
                <a:lnTo>
                  <a:pt x="4981" y="337"/>
                </a:lnTo>
                <a:lnTo>
                  <a:pt x="5015" y="337"/>
                </a:lnTo>
                <a:lnTo>
                  <a:pt x="5015" y="337"/>
                </a:lnTo>
                <a:lnTo>
                  <a:pt x="5044" y="336"/>
                </a:lnTo>
                <a:lnTo>
                  <a:pt x="5044" y="336"/>
                </a:lnTo>
                <a:lnTo>
                  <a:pt x="5057" y="335"/>
                </a:lnTo>
                <a:lnTo>
                  <a:pt x="5057" y="335"/>
                </a:lnTo>
                <a:lnTo>
                  <a:pt x="5069" y="333"/>
                </a:lnTo>
                <a:lnTo>
                  <a:pt x="5069" y="333"/>
                </a:lnTo>
                <a:lnTo>
                  <a:pt x="5080" y="332"/>
                </a:lnTo>
                <a:lnTo>
                  <a:pt x="5080" y="332"/>
                </a:lnTo>
                <a:lnTo>
                  <a:pt x="5090" y="330"/>
                </a:lnTo>
                <a:lnTo>
                  <a:pt x="5090" y="330"/>
                </a:lnTo>
                <a:lnTo>
                  <a:pt x="5097" y="328"/>
                </a:lnTo>
                <a:lnTo>
                  <a:pt x="5096" y="329"/>
                </a:lnTo>
                <a:lnTo>
                  <a:pt x="5103" y="326"/>
                </a:lnTo>
                <a:lnTo>
                  <a:pt x="5103" y="327"/>
                </a:lnTo>
                <a:lnTo>
                  <a:pt x="5110" y="324"/>
                </a:lnTo>
                <a:lnTo>
                  <a:pt x="5110" y="324"/>
                </a:lnTo>
                <a:lnTo>
                  <a:pt x="5117" y="321"/>
                </a:lnTo>
                <a:lnTo>
                  <a:pt x="5116" y="321"/>
                </a:lnTo>
                <a:lnTo>
                  <a:pt x="5130" y="314"/>
                </a:lnTo>
                <a:lnTo>
                  <a:pt x="5129" y="315"/>
                </a:lnTo>
                <a:lnTo>
                  <a:pt x="5143" y="306"/>
                </a:lnTo>
                <a:lnTo>
                  <a:pt x="5143" y="306"/>
                </a:lnTo>
                <a:lnTo>
                  <a:pt x="5149" y="302"/>
                </a:lnTo>
                <a:lnTo>
                  <a:pt x="5149" y="302"/>
                </a:lnTo>
                <a:lnTo>
                  <a:pt x="5155" y="296"/>
                </a:lnTo>
                <a:lnTo>
                  <a:pt x="5155" y="297"/>
                </a:lnTo>
                <a:lnTo>
                  <a:pt x="5161" y="291"/>
                </a:lnTo>
                <a:lnTo>
                  <a:pt x="5161" y="291"/>
                </a:lnTo>
                <a:lnTo>
                  <a:pt x="5166" y="285"/>
                </a:lnTo>
                <a:lnTo>
                  <a:pt x="5166" y="285"/>
                </a:lnTo>
                <a:lnTo>
                  <a:pt x="5172" y="278"/>
                </a:lnTo>
                <a:lnTo>
                  <a:pt x="5171" y="279"/>
                </a:lnTo>
                <a:lnTo>
                  <a:pt x="5176" y="272"/>
                </a:lnTo>
                <a:lnTo>
                  <a:pt x="5176" y="272"/>
                </a:lnTo>
                <a:lnTo>
                  <a:pt x="5181" y="264"/>
                </a:lnTo>
                <a:lnTo>
                  <a:pt x="5181" y="264"/>
                </a:lnTo>
                <a:lnTo>
                  <a:pt x="5185" y="256"/>
                </a:lnTo>
                <a:lnTo>
                  <a:pt x="5185" y="257"/>
                </a:lnTo>
                <a:lnTo>
                  <a:pt x="5189" y="248"/>
                </a:lnTo>
                <a:lnTo>
                  <a:pt x="5189" y="249"/>
                </a:lnTo>
                <a:lnTo>
                  <a:pt x="5193" y="240"/>
                </a:lnTo>
                <a:lnTo>
                  <a:pt x="5193" y="240"/>
                </a:lnTo>
                <a:lnTo>
                  <a:pt x="5196" y="230"/>
                </a:lnTo>
                <a:lnTo>
                  <a:pt x="5196" y="231"/>
                </a:lnTo>
                <a:lnTo>
                  <a:pt x="5198" y="221"/>
                </a:lnTo>
                <a:lnTo>
                  <a:pt x="5198" y="221"/>
                </a:lnTo>
                <a:lnTo>
                  <a:pt x="5200" y="211"/>
                </a:lnTo>
                <a:lnTo>
                  <a:pt x="5200" y="211"/>
                </a:lnTo>
                <a:lnTo>
                  <a:pt x="5201" y="200"/>
                </a:lnTo>
                <a:lnTo>
                  <a:pt x="5201" y="200"/>
                </a:lnTo>
                <a:lnTo>
                  <a:pt x="5202" y="189"/>
                </a:lnTo>
                <a:lnTo>
                  <a:pt x="5202" y="189"/>
                </a:lnTo>
                <a:lnTo>
                  <a:pt x="5202" y="178"/>
                </a:lnTo>
                <a:lnTo>
                  <a:pt x="5202" y="178"/>
                </a:lnTo>
                <a:lnTo>
                  <a:pt x="5202" y="163"/>
                </a:lnTo>
                <a:lnTo>
                  <a:pt x="5202" y="163"/>
                </a:lnTo>
                <a:lnTo>
                  <a:pt x="5200" y="148"/>
                </a:lnTo>
                <a:lnTo>
                  <a:pt x="5200" y="149"/>
                </a:lnTo>
                <a:lnTo>
                  <a:pt x="5198" y="135"/>
                </a:lnTo>
                <a:lnTo>
                  <a:pt x="5198" y="135"/>
                </a:lnTo>
                <a:lnTo>
                  <a:pt x="5195" y="122"/>
                </a:lnTo>
                <a:lnTo>
                  <a:pt x="5195" y="123"/>
                </a:lnTo>
                <a:lnTo>
                  <a:pt x="5191" y="110"/>
                </a:lnTo>
                <a:lnTo>
                  <a:pt x="5191" y="111"/>
                </a:lnTo>
                <a:lnTo>
                  <a:pt x="5185" y="99"/>
                </a:lnTo>
                <a:lnTo>
                  <a:pt x="5186" y="99"/>
                </a:lnTo>
                <a:lnTo>
                  <a:pt x="5180" y="88"/>
                </a:lnTo>
                <a:lnTo>
                  <a:pt x="5180" y="89"/>
                </a:lnTo>
                <a:lnTo>
                  <a:pt x="5173" y="79"/>
                </a:lnTo>
                <a:lnTo>
                  <a:pt x="5173" y="79"/>
                </a:lnTo>
                <a:lnTo>
                  <a:pt x="5165" y="70"/>
                </a:lnTo>
                <a:lnTo>
                  <a:pt x="5166" y="70"/>
                </a:lnTo>
                <a:lnTo>
                  <a:pt x="5157" y="61"/>
                </a:lnTo>
                <a:lnTo>
                  <a:pt x="5158" y="62"/>
                </a:lnTo>
                <a:lnTo>
                  <a:pt x="5149" y="54"/>
                </a:lnTo>
                <a:lnTo>
                  <a:pt x="5149" y="54"/>
                </a:lnTo>
                <a:lnTo>
                  <a:pt x="5140" y="47"/>
                </a:lnTo>
                <a:lnTo>
                  <a:pt x="5140" y="48"/>
                </a:lnTo>
                <a:lnTo>
                  <a:pt x="5131" y="42"/>
                </a:lnTo>
                <a:lnTo>
                  <a:pt x="5131" y="42"/>
                </a:lnTo>
                <a:lnTo>
                  <a:pt x="5121" y="37"/>
                </a:lnTo>
                <a:lnTo>
                  <a:pt x="5121" y="37"/>
                </a:lnTo>
                <a:lnTo>
                  <a:pt x="5111" y="33"/>
                </a:lnTo>
                <a:lnTo>
                  <a:pt x="5111" y="33"/>
                </a:lnTo>
                <a:lnTo>
                  <a:pt x="5100" y="29"/>
                </a:lnTo>
                <a:lnTo>
                  <a:pt x="5101" y="30"/>
                </a:lnTo>
                <a:lnTo>
                  <a:pt x="5092" y="28"/>
                </a:lnTo>
                <a:lnTo>
                  <a:pt x="5092" y="28"/>
                </a:lnTo>
                <a:lnTo>
                  <a:pt x="5082" y="26"/>
                </a:lnTo>
                <a:lnTo>
                  <a:pt x="5082" y="26"/>
                </a:lnTo>
                <a:lnTo>
                  <a:pt x="5070" y="25"/>
                </a:lnTo>
                <a:lnTo>
                  <a:pt x="5070" y="25"/>
                </a:lnTo>
                <a:lnTo>
                  <a:pt x="5055" y="24"/>
                </a:lnTo>
                <a:lnTo>
                  <a:pt x="5055" y="24"/>
                </a:lnTo>
                <a:lnTo>
                  <a:pt x="5038" y="23"/>
                </a:lnTo>
                <a:lnTo>
                  <a:pt x="5039" y="23"/>
                </a:lnTo>
                <a:lnTo>
                  <a:pt x="5020" y="22"/>
                </a:lnTo>
                <a:lnTo>
                  <a:pt x="5020" y="22"/>
                </a:lnTo>
                <a:lnTo>
                  <a:pt x="4976" y="22"/>
                </a:lnTo>
                <a:lnTo>
                  <a:pt x="4805" y="22"/>
                </a:lnTo>
                <a:lnTo>
                  <a:pt x="4811" y="16"/>
                </a:lnTo>
                <a:lnTo>
                  <a:pt x="4811" y="541"/>
                </a:lnTo>
                <a:lnTo>
                  <a:pt x="4811" y="541"/>
                </a:lnTo>
                <a:close/>
                <a:moveTo>
                  <a:pt x="4918" y="254"/>
                </a:moveTo>
                <a:lnTo>
                  <a:pt x="4912" y="249"/>
                </a:lnTo>
                <a:lnTo>
                  <a:pt x="4970" y="249"/>
                </a:lnTo>
                <a:lnTo>
                  <a:pt x="4970" y="249"/>
                </a:lnTo>
                <a:lnTo>
                  <a:pt x="4999" y="248"/>
                </a:lnTo>
                <a:lnTo>
                  <a:pt x="4998" y="248"/>
                </a:lnTo>
                <a:lnTo>
                  <a:pt x="5011" y="248"/>
                </a:lnTo>
                <a:lnTo>
                  <a:pt x="5011" y="248"/>
                </a:lnTo>
                <a:lnTo>
                  <a:pt x="5022" y="247"/>
                </a:lnTo>
                <a:lnTo>
                  <a:pt x="5022" y="247"/>
                </a:lnTo>
                <a:lnTo>
                  <a:pt x="5031" y="246"/>
                </a:lnTo>
                <a:lnTo>
                  <a:pt x="5031" y="246"/>
                </a:lnTo>
                <a:lnTo>
                  <a:pt x="5040" y="244"/>
                </a:lnTo>
                <a:lnTo>
                  <a:pt x="5039" y="244"/>
                </a:lnTo>
                <a:lnTo>
                  <a:pt x="5047" y="242"/>
                </a:lnTo>
                <a:lnTo>
                  <a:pt x="5046" y="243"/>
                </a:lnTo>
                <a:lnTo>
                  <a:pt x="5052" y="241"/>
                </a:lnTo>
                <a:lnTo>
                  <a:pt x="5052" y="241"/>
                </a:lnTo>
                <a:lnTo>
                  <a:pt x="5057" y="239"/>
                </a:lnTo>
                <a:lnTo>
                  <a:pt x="5056" y="239"/>
                </a:lnTo>
                <a:lnTo>
                  <a:pt x="5061" y="236"/>
                </a:lnTo>
                <a:lnTo>
                  <a:pt x="5061" y="236"/>
                </a:lnTo>
                <a:lnTo>
                  <a:pt x="5065" y="233"/>
                </a:lnTo>
                <a:lnTo>
                  <a:pt x="5065" y="234"/>
                </a:lnTo>
                <a:lnTo>
                  <a:pt x="5069" y="231"/>
                </a:lnTo>
                <a:lnTo>
                  <a:pt x="5069" y="231"/>
                </a:lnTo>
                <a:lnTo>
                  <a:pt x="5073" y="227"/>
                </a:lnTo>
                <a:lnTo>
                  <a:pt x="5073" y="228"/>
                </a:lnTo>
                <a:lnTo>
                  <a:pt x="5077" y="224"/>
                </a:lnTo>
                <a:lnTo>
                  <a:pt x="5076" y="224"/>
                </a:lnTo>
                <a:lnTo>
                  <a:pt x="5080" y="220"/>
                </a:lnTo>
                <a:lnTo>
                  <a:pt x="5080" y="221"/>
                </a:lnTo>
                <a:lnTo>
                  <a:pt x="5083" y="216"/>
                </a:lnTo>
                <a:lnTo>
                  <a:pt x="5082" y="217"/>
                </a:lnTo>
                <a:lnTo>
                  <a:pt x="5085" y="212"/>
                </a:lnTo>
                <a:lnTo>
                  <a:pt x="5085" y="213"/>
                </a:lnTo>
                <a:lnTo>
                  <a:pt x="5087" y="208"/>
                </a:lnTo>
                <a:lnTo>
                  <a:pt x="5087" y="208"/>
                </a:lnTo>
                <a:lnTo>
                  <a:pt x="5089" y="204"/>
                </a:lnTo>
                <a:lnTo>
                  <a:pt x="5089" y="204"/>
                </a:lnTo>
                <a:lnTo>
                  <a:pt x="5091" y="199"/>
                </a:lnTo>
                <a:lnTo>
                  <a:pt x="5091" y="199"/>
                </a:lnTo>
                <a:lnTo>
                  <a:pt x="5092" y="194"/>
                </a:lnTo>
                <a:lnTo>
                  <a:pt x="5092" y="195"/>
                </a:lnTo>
                <a:lnTo>
                  <a:pt x="5093" y="189"/>
                </a:lnTo>
                <a:lnTo>
                  <a:pt x="5093" y="190"/>
                </a:lnTo>
                <a:lnTo>
                  <a:pt x="5093" y="184"/>
                </a:lnTo>
                <a:lnTo>
                  <a:pt x="5093" y="185"/>
                </a:lnTo>
                <a:lnTo>
                  <a:pt x="5094" y="179"/>
                </a:lnTo>
                <a:lnTo>
                  <a:pt x="5094" y="179"/>
                </a:lnTo>
                <a:lnTo>
                  <a:pt x="5093" y="172"/>
                </a:lnTo>
                <a:lnTo>
                  <a:pt x="5093" y="173"/>
                </a:lnTo>
                <a:lnTo>
                  <a:pt x="5093" y="166"/>
                </a:lnTo>
                <a:lnTo>
                  <a:pt x="5093" y="166"/>
                </a:lnTo>
                <a:lnTo>
                  <a:pt x="5091" y="160"/>
                </a:lnTo>
                <a:lnTo>
                  <a:pt x="5092" y="160"/>
                </a:lnTo>
                <a:lnTo>
                  <a:pt x="5090" y="154"/>
                </a:lnTo>
                <a:lnTo>
                  <a:pt x="5090" y="155"/>
                </a:lnTo>
                <a:lnTo>
                  <a:pt x="5087" y="149"/>
                </a:lnTo>
                <a:lnTo>
                  <a:pt x="5088" y="149"/>
                </a:lnTo>
                <a:lnTo>
                  <a:pt x="5085" y="144"/>
                </a:lnTo>
                <a:lnTo>
                  <a:pt x="5085" y="144"/>
                </a:lnTo>
                <a:lnTo>
                  <a:pt x="5082" y="139"/>
                </a:lnTo>
                <a:lnTo>
                  <a:pt x="5082" y="140"/>
                </a:lnTo>
                <a:lnTo>
                  <a:pt x="5078" y="135"/>
                </a:lnTo>
                <a:lnTo>
                  <a:pt x="5078" y="135"/>
                </a:lnTo>
                <a:lnTo>
                  <a:pt x="5074" y="131"/>
                </a:lnTo>
                <a:lnTo>
                  <a:pt x="5074" y="131"/>
                </a:lnTo>
                <a:lnTo>
                  <a:pt x="5070" y="127"/>
                </a:lnTo>
                <a:lnTo>
                  <a:pt x="5070" y="127"/>
                </a:lnTo>
                <a:lnTo>
                  <a:pt x="5065" y="124"/>
                </a:lnTo>
                <a:lnTo>
                  <a:pt x="5066" y="124"/>
                </a:lnTo>
                <a:lnTo>
                  <a:pt x="5060" y="121"/>
                </a:lnTo>
                <a:lnTo>
                  <a:pt x="5061" y="121"/>
                </a:lnTo>
                <a:lnTo>
                  <a:pt x="5055" y="118"/>
                </a:lnTo>
                <a:lnTo>
                  <a:pt x="5056" y="119"/>
                </a:lnTo>
                <a:lnTo>
                  <a:pt x="5050" y="116"/>
                </a:lnTo>
                <a:lnTo>
                  <a:pt x="5051" y="116"/>
                </a:lnTo>
                <a:lnTo>
                  <a:pt x="5045" y="115"/>
                </a:lnTo>
                <a:lnTo>
                  <a:pt x="5045" y="115"/>
                </a:lnTo>
                <a:lnTo>
                  <a:pt x="5039" y="113"/>
                </a:lnTo>
                <a:lnTo>
                  <a:pt x="5039" y="114"/>
                </a:lnTo>
                <a:lnTo>
                  <a:pt x="5027" y="112"/>
                </a:lnTo>
                <a:lnTo>
                  <a:pt x="5028" y="112"/>
                </a:lnTo>
                <a:lnTo>
                  <a:pt x="5011" y="111"/>
                </a:lnTo>
                <a:lnTo>
                  <a:pt x="5011" y="111"/>
                </a:lnTo>
                <a:lnTo>
                  <a:pt x="4990" y="110"/>
                </a:lnTo>
                <a:lnTo>
                  <a:pt x="4990" y="110"/>
                </a:lnTo>
                <a:lnTo>
                  <a:pt x="4964" y="110"/>
                </a:lnTo>
                <a:lnTo>
                  <a:pt x="4912" y="110"/>
                </a:lnTo>
                <a:lnTo>
                  <a:pt x="4918" y="104"/>
                </a:lnTo>
                <a:lnTo>
                  <a:pt x="4918" y="254"/>
                </a:lnTo>
                <a:lnTo>
                  <a:pt x="4918" y="254"/>
                </a:lnTo>
                <a:close/>
                <a:moveTo>
                  <a:pt x="4906" y="104"/>
                </a:moveTo>
                <a:lnTo>
                  <a:pt x="4907" y="103"/>
                </a:lnTo>
                <a:lnTo>
                  <a:pt x="4907" y="101"/>
                </a:lnTo>
                <a:lnTo>
                  <a:pt x="4909" y="100"/>
                </a:lnTo>
                <a:lnTo>
                  <a:pt x="4910" y="99"/>
                </a:lnTo>
                <a:lnTo>
                  <a:pt x="4912" y="99"/>
                </a:lnTo>
                <a:lnTo>
                  <a:pt x="4963" y="99"/>
                </a:lnTo>
                <a:lnTo>
                  <a:pt x="4989" y="99"/>
                </a:lnTo>
                <a:lnTo>
                  <a:pt x="4990" y="99"/>
                </a:lnTo>
                <a:lnTo>
                  <a:pt x="5011" y="100"/>
                </a:lnTo>
                <a:lnTo>
                  <a:pt x="5011" y="100"/>
                </a:lnTo>
                <a:lnTo>
                  <a:pt x="5028" y="101"/>
                </a:lnTo>
                <a:lnTo>
                  <a:pt x="5028" y="101"/>
                </a:lnTo>
                <a:lnTo>
                  <a:pt x="5040" y="103"/>
                </a:lnTo>
                <a:lnTo>
                  <a:pt x="5040" y="103"/>
                </a:lnTo>
                <a:lnTo>
                  <a:pt x="5047" y="104"/>
                </a:lnTo>
                <a:lnTo>
                  <a:pt x="5047" y="104"/>
                </a:lnTo>
                <a:lnTo>
                  <a:pt x="5053" y="106"/>
                </a:lnTo>
                <a:lnTo>
                  <a:pt x="5054" y="106"/>
                </a:lnTo>
                <a:lnTo>
                  <a:pt x="5059" y="108"/>
                </a:lnTo>
                <a:lnTo>
                  <a:pt x="5060" y="109"/>
                </a:lnTo>
                <a:lnTo>
                  <a:pt x="5065" y="111"/>
                </a:lnTo>
                <a:lnTo>
                  <a:pt x="5066" y="112"/>
                </a:lnTo>
                <a:lnTo>
                  <a:pt x="5071" y="115"/>
                </a:lnTo>
                <a:lnTo>
                  <a:pt x="5071" y="115"/>
                </a:lnTo>
                <a:lnTo>
                  <a:pt x="5076" y="119"/>
                </a:lnTo>
                <a:lnTo>
                  <a:pt x="5077" y="119"/>
                </a:lnTo>
                <a:lnTo>
                  <a:pt x="5081" y="123"/>
                </a:lnTo>
                <a:lnTo>
                  <a:pt x="5082" y="123"/>
                </a:lnTo>
                <a:lnTo>
                  <a:pt x="5086" y="128"/>
                </a:lnTo>
                <a:lnTo>
                  <a:pt x="5086" y="128"/>
                </a:lnTo>
                <a:lnTo>
                  <a:pt x="5090" y="133"/>
                </a:lnTo>
                <a:lnTo>
                  <a:pt x="5091" y="133"/>
                </a:lnTo>
                <a:lnTo>
                  <a:pt x="5094" y="139"/>
                </a:lnTo>
                <a:lnTo>
                  <a:pt x="5094" y="139"/>
                </a:lnTo>
                <a:lnTo>
                  <a:pt x="5097" y="145"/>
                </a:lnTo>
                <a:lnTo>
                  <a:pt x="5098" y="145"/>
                </a:lnTo>
                <a:lnTo>
                  <a:pt x="5100" y="151"/>
                </a:lnTo>
                <a:lnTo>
                  <a:pt x="5100" y="151"/>
                </a:lnTo>
                <a:lnTo>
                  <a:pt x="5102" y="157"/>
                </a:lnTo>
                <a:lnTo>
                  <a:pt x="5102" y="158"/>
                </a:lnTo>
                <a:lnTo>
                  <a:pt x="5103" y="164"/>
                </a:lnTo>
                <a:lnTo>
                  <a:pt x="5104" y="165"/>
                </a:lnTo>
                <a:lnTo>
                  <a:pt x="5104" y="172"/>
                </a:lnTo>
                <a:lnTo>
                  <a:pt x="5104" y="172"/>
                </a:lnTo>
                <a:lnTo>
                  <a:pt x="5105" y="179"/>
                </a:lnTo>
                <a:lnTo>
                  <a:pt x="5105" y="179"/>
                </a:lnTo>
                <a:lnTo>
                  <a:pt x="5104" y="185"/>
                </a:lnTo>
                <a:lnTo>
                  <a:pt x="5104" y="186"/>
                </a:lnTo>
                <a:lnTo>
                  <a:pt x="5104" y="191"/>
                </a:lnTo>
                <a:lnTo>
                  <a:pt x="5104" y="192"/>
                </a:lnTo>
                <a:lnTo>
                  <a:pt x="5103" y="197"/>
                </a:lnTo>
                <a:lnTo>
                  <a:pt x="5103" y="197"/>
                </a:lnTo>
                <a:lnTo>
                  <a:pt x="5101" y="203"/>
                </a:lnTo>
                <a:lnTo>
                  <a:pt x="5101" y="203"/>
                </a:lnTo>
                <a:lnTo>
                  <a:pt x="5100" y="208"/>
                </a:lnTo>
                <a:lnTo>
                  <a:pt x="5099" y="209"/>
                </a:lnTo>
                <a:lnTo>
                  <a:pt x="5097" y="213"/>
                </a:lnTo>
                <a:lnTo>
                  <a:pt x="5097" y="214"/>
                </a:lnTo>
                <a:lnTo>
                  <a:pt x="5095" y="219"/>
                </a:lnTo>
                <a:lnTo>
                  <a:pt x="5095" y="219"/>
                </a:lnTo>
                <a:lnTo>
                  <a:pt x="5092" y="224"/>
                </a:lnTo>
                <a:lnTo>
                  <a:pt x="5092" y="224"/>
                </a:lnTo>
                <a:lnTo>
                  <a:pt x="5088" y="228"/>
                </a:lnTo>
                <a:lnTo>
                  <a:pt x="5088" y="228"/>
                </a:lnTo>
                <a:lnTo>
                  <a:pt x="5085" y="232"/>
                </a:lnTo>
                <a:lnTo>
                  <a:pt x="5084" y="233"/>
                </a:lnTo>
                <a:lnTo>
                  <a:pt x="5081" y="236"/>
                </a:lnTo>
                <a:lnTo>
                  <a:pt x="5080" y="237"/>
                </a:lnTo>
                <a:lnTo>
                  <a:pt x="5076" y="240"/>
                </a:lnTo>
                <a:lnTo>
                  <a:pt x="5076" y="240"/>
                </a:lnTo>
                <a:lnTo>
                  <a:pt x="5072" y="244"/>
                </a:lnTo>
                <a:lnTo>
                  <a:pt x="5071" y="244"/>
                </a:lnTo>
                <a:lnTo>
                  <a:pt x="5067" y="247"/>
                </a:lnTo>
                <a:lnTo>
                  <a:pt x="5066" y="247"/>
                </a:lnTo>
                <a:lnTo>
                  <a:pt x="5062" y="249"/>
                </a:lnTo>
                <a:lnTo>
                  <a:pt x="5061" y="250"/>
                </a:lnTo>
                <a:lnTo>
                  <a:pt x="5056" y="252"/>
                </a:lnTo>
                <a:lnTo>
                  <a:pt x="5056" y="252"/>
                </a:lnTo>
                <a:lnTo>
                  <a:pt x="5050" y="254"/>
                </a:lnTo>
                <a:lnTo>
                  <a:pt x="5049" y="254"/>
                </a:lnTo>
                <a:lnTo>
                  <a:pt x="5042" y="256"/>
                </a:lnTo>
                <a:lnTo>
                  <a:pt x="5042" y="256"/>
                </a:lnTo>
                <a:lnTo>
                  <a:pt x="5033" y="257"/>
                </a:lnTo>
                <a:lnTo>
                  <a:pt x="5033" y="257"/>
                </a:lnTo>
                <a:lnTo>
                  <a:pt x="5023" y="258"/>
                </a:lnTo>
                <a:lnTo>
                  <a:pt x="5023" y="258"/>
                </a:lnTo>
                <a:lnTo>
                  <a:pt x="5012" y="259"/>
                </a:lnTo>
                <a:lnTo>
                  <a:pt x="5012" y="259"/>
                </a:lnTo>
                <a:lnTo>
                  <a:pt x="4999" y="260"/>
                </a:lnTo>
                <a:lnTo>
                  <a:pt x="4999" y="260"/>
                </a:lnTo>
                <a:lnTo>
                  <a:pt x="4971" y="260"/>
                </a:lnTo>
                <a:lnTo>
                  <a:pt x="4971" y="260"/>
                </a:lnTo>
                <a:lnTo>
                  <a:pt x="4913" y="260"/>
                </a:lnTo>
                <a:lnTo>
                  <a:pt x="4911" y="260"/>
                </a:lnTo>
                <a:lnTo>
                  <a:pt x="4909" y="259"/>
                </a:lnTo>
                <a:lnTo>
                  <a:pt x="4908" y="258"/>
                </a:lnTo>
                <a:lnTo>
                  <a:pt x="4907" y="257"/>
                </a:lnTo>
                <a:lnTo>
                  <a:pt x="4907" y="255"/>
                </a:lnTo>
                <a:lnTo>
                  <a:pt x="4907" y="104"/>
                </a:lnTo>
                <a:lnTo>
                  <a:pt x="4906" y="104"/>
                </a:lnTo>
                <a:close/>
                <a:moveTo>
                  <a:pt x="5320" y="16"/>
                </a:moveTo>
                <a:lnTo>
                  <a:pt x="5320" y="14"/>
                </a:lnTo>
                <a:lnTo>
                  <a:pt x="5321" y="12"/>
                </a:lnTo>
                <a:lnTo>
                  <a:pt x="5322" y="11"/>
                </a:lnTo>
                <a:lnTo>
                  <a:pt x="5324" y="10"/>
                </a:lnTo>
                <a:lnTo>
                  <a:pt x="5326" y="10"/>
                </a:lnTo>
                <a:lnTo>
                  <a:pt x="5715" y="10"/>
                </a:lnTo>
                <a:lnTo>
                  <a:pt x="5717" y="10"/>
                </a:lnTo>
                <a:lnTo>
                  <a:pt x="5719" y="11"/>
                </a:lnTo>
                <a:lnTo>
                  <a:pt x="5720" y="12"/>
                </a:lnTo>
                <a:lnTo>
                  <a:pt x="5721" y="14"/>
                </a:lnTo>
                <a:lnTo>
                  <a:pt x="5721" y="16"/>
                </a:lnTo>
                <a:lnTo>
                  <a:pt x="5721" y="104"/>
                </a:lnTo>
                <a:lnTo>
                  <a:pt x="5721" y="106"/>
                </a:lnTo>
                <a:lnTo>
                  <a:pt x="5720" y="108"/>
                </a:lnTo>
                <a:lnTo>
                  <a:pt x="5719" y="109"/>
                </a:lnTo>
                <a:lnTo>
                  <a:pt x="5717" y="110"/>
                </a:lnTo>
                <a:lnTo>
                  <a:pt x="5715" y="110"/>
                </a:lnTo>
                <a:lnTo>
                  <a:pt x="5432" y="110"/>
                </a:lnTo>
                <a:lnTo>
                  <a:pt x="5438" y="104"/>
                </a:lnTo>
                <a:lnTo>
                  <a:pt x="5438" y="221"/>
                </a:lnTo>
                <a:lnTo>
                  <a:pt x="5432" y="215"/>
                </a:lnTo>
                <a:lnTo>
                  <a:pt x="5696" y="215"/>
                </a:lnTo>
                <a:lnTo>
                  <a:pt x="5697" y="216"/>
                </a:lnTo>
                <a:lnTo>
                  <a:pt x="5699" y="216"/>
                </a:lnTo>
                <a:lnTo>
                  <a:pt x="5700" y="217"/>
                </a:lnTo>
                <a:lnTo>
                  <a:pt x="5701" y="219"/>
                </a:lnTo>
                <a:lnTo>
                  <a:pt x="5701" y="221"/>
                </a:lnTo>
                <a:lnTo>
                  <a:pt x="5701" y="310"/>
                </a:lnTo>
                <a:lnTo>
                  <a:pt x="5701" y="312"/>
                </a:lnTo>
                <a:lnTo>
                  <a:pt x="5700" y="313"/>
                </a:lnTo>
                <a:lnTo>
                  <a:pt x="5699" y="314"/>
                </a:lnTo>
                <a:lnTo>
                  <a:pt x="5697" y="315"/>
                </a:lnTo>
                <a:lnTo>
                  <a:pt x="5695" y="315"/>
                </a:lnTo>
                <a:lnTo>
                  <a:pt x="5432" y="315"/>
                </a:lnTo>
                <a:lnTo>
                  <a:pt x="5438" y="310"/>
                </a:lnTo>
                <a:lnTo>
                  <a:pt x="5438" y="453"/>
                </a:lnTo>
                <a:lnTo>
                  <a:pt x="5432" y="447"/>
                </a:lnTo>
                <a:lnTo>
                  <a:pt x="5725" y="447"/>
                </a:lnTo>
                <a:lnTo>
                  <a:pt x="5727" y="447"/>
                </a:lnTo>
                <a:lnTo>
                  <a:pt x="5729" y="448"/>
                </a:lnTo>
                <a:lnTo>
                  <a:pt x="5730" y="449"/>
                </a:lnTo>
                <a:lnTo>
                  <a:pt x="5731" y="451"/>
                </a:lnTo>
                <a:lnTo>
                  <a:pt x="5731" y="453"/>
                </a:lnTo>
                <a:lnTo>
                  <a:pt x="5731" y="541"/>
                </a:lnTo>
                <a:lnTo>
                  <a:pt x="5731" y="543"/>
                </a:lnTo>
                <a:lnTo>
                  <a:pt x="5730" y="545"/>
                </a:lnTo>
                <a:lnTo>
                  <a:pt x="5729" y="546"/>
                </a:lnTo>
                <a:lnTo>
                  <a:pt x="5727" y="547"/>
                </a:lnTo>
                <a:lnTo>
                  <a:pt x="5725" y="547"/>
                </a:lnTo>
                <a:lnTo>
                  <a:pt x="5326" y="547"/>
                </a:lnTo>
                <a:lnTo>
                  <a:pt x="5324" y="547"/>
                </a:lnTo>
                <a:lnTo>
                  <a:pt x="5322" y="546"/>
                </a:lnTo>
                <a:lnTo>
                  <a:pt x="5321" y="545"/>
                </a:lnTo>
                <a:lnTo>
                  <a:pt x="5320" y="543"/>
                </a:lnTo>
                <a:lnTo>
                  <a:pt x="5320" y="541"/>
                </a:lnTo>
                <a:lnTo>
                  <a:pt x="5320" y="16"/>
                </a:lnTo>
                <a:close/>
                <a:moveTo>
                  <a:pt x="5331" y="541"/>
                </a:moveTo>
                <a:lnTo>
                  <a:pt x="5326" y="536"/>
                </a:lnTo>
                <a:lnTo>
                  <a:pt x="5725" y="536"/>
                </a:lnTo>
                <a:lnTo>
                  <a:pt x="5720" y="541"/>
                </a:lnTo>
                <a:lnTo>
                  <a:pt x="5720" y="453"/>
                </a:lnTo>
                <a:lnTo>
                  <a:pt x="5725" y="458"/>
                </a:lnTo>
                <a:lnTo>
                  <a:pt x="5432" y="458"/>
                </a:lnTo>
                <a:lnTo>
                  <a:pt x="5430" y="458"/>
                </a:lnTo>
                <a:lnTo>
                  <a:pt x="5429" y="457"/>
                </a:lnTo>
                <a:lnTo>
                  <a:pt x="5427" y="456"/>
                </a:lnTo>
                <a:lnTo>
                  <a:pt x="5427" y="454"/>
                </a:lnTo>
                <a:lnTo>
                  <a:pt x="5426" y="453"/>
                </a:lnTo>
                <a:lnTo>
                  <a:pt x="5426" y="310"/>
                </a:lnTo>
                <a:lnTo>
                  <a:pt x="5427" y="308"/>
                </a:lnTo>
                <a:lnTo>
                  <a:pt x="5427" y="306"/>
                </a:lnTo>
                <a:lnTo>
                  <a:pt x="5429" y="305"/>
                </a:lnTo>
                <a:lnTo>
                  <a:pt x="5430" y="304"/>
                </a:lnTo>
                <a:lnTo>
                  <a:pt x="5432" y="304"/>
                </a:lnTo>
                <a:lnTo>
                  <a:pt x="5695" y="304"/>
                </a:lnTo>
                <a:lnTo>
                  <a:pt x="5690" y="310"/>
                </a:lnTo>
                <a:lnTo>
                  <a:pt x="5690" y="221"/>
                </a:lnTo>
                <a:lnTo>
                  <a:pt x="5695" y="226"/>
                </a:lnTo>
                <a:lnTo>
                  <a:pt x="5432" y="226"/>
                </a:lnTo>
                <a:lnTo>
                  <a:pt x="5430" y="226"/>
                </a:lnTo>
                <a:lnTo>
                  <a:pt x="5429" y="225"/>
                </a:lnTo>
                <a:lnTo>
                  <a:pt x="5427" y="224"/>
                </a:lnTo>
                <a:lnTo>
                  <a:pt x="5427" y="223"/>
                </a:lnTo>
                <a:lnTo>
                  <a:pt x="5426" y="221"/>
                </a:lnTo>
                <a:lnTo>
                  <a:pt x="5426" y="104"/>
                </a:lnTo>
                <a:lnTo>
                  <a:pt x="5427" y="103"/>
                </a:lnTo>
                <a:lnTo>
                  <a:pt x="5427" y="101"/>
                </a:lnTo>
                <a:lnTo>
                  <a:pt x="5429" y="100"/>
                </a:lnTo>
                <a:lnTo>
                  <a:pt x="5430" y="99"/>
                </a:lnTo>
                <a:lnTo>
                  <a:pt x="5432" y="99"/>
                </a:lnTo>
                <a:lnTo>
                  <a:pt x="5715" y="99"/>
                </a:lnTo>
                <a:lnTo>
                  <a:pt x="5710" y="104"/>
                </a:lnTo>
                <a:lnTo>
                  <a:pt x="5710" y="16"/>
                </a:lnTo>
                <a:lnTo>
                  <a:pt x="5715" y="21"/>
                </a:lnTo>
                <a:lnTo>
                  <a:pt x="5326" y="21"/>
                </a:lnTo>
                <a:lnTo>
                  <a:pt x="5331" y="16"/>
                </a:lnTo>
                <a:lnTo>
                  <a:pt x="5331" y="541"/>
                </a:lnTo>
                <a:lnTo>
                  <a:pt x="5331" y="541"/>
                </a:lnTo>
                <a:close/>
              </a:path>
            </a:pathLst>
          </a:custGeom>
          <a:solidFill>
            <a:srgbClr val="FFFFFF">
              <a:alpha val="45000"/>
            </a:srgbClr>
          </a:solidFill>
          <a:ln w="9525" cap="flat">
            <a:noFill/>
            <a:prstDash val="solid"/>
            <a:miter/>
          </a:ln>
        </p:spPr>
        <p:txBody>
          <a:bodyPr wrap="square" rtlCol="0" anchor="ctr">
            <a:noAutofit/>
          </a:bodyPr>
          <a:lstStyle/>
          <a:p>
            <a:endParaRPr lang="zh-CN" altLang="en-US">
              <a:solidFill>
                <a:schemeClr val="tx1">
                  <a:alpha val="45000"/>
                </a:schemeClr>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605472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（一）人类的主导地位</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21610" y="2294574"/>
            <a:ext cx="6692836" cy="286131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在人工智能时代，人类始终掌握着绝对主导权，是推动其从概念走向现实的核心驱动力。人类的实际需求是AI发展的源头，例如，为了便捷管理家居而催生了智能控制系统。在研发过程中，人类的专业知识和创造力不可或缺，如医学专家与工程师合作，将诊断知识转化为算法，训练医疗影像诊断系统。</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一、人类与人工智能的角色与关系</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604645"/>
            <a:ext cx="605472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（一）人类的主导地位</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570" y="2493964"/>
            <a:ext cx="6692836" cy="230695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在使用环节，人类更是扮演着“指挥官”和“监督员”的角色，不仅发出指令，更会实时监控AI的运行状态，并在出现偏差时及时干预和修正。人工智能严格遵循人类预设的规则，其每一个决策和行动都离不开人类的引导与监督。</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一、人类与人工智能的角色与关系</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605472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（二）人工智能的辅助作用</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700" y="2095500"/>
            <a:ext cx="5945505" cy="396938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人工智能作为人类的得力助手，正以强大的功能和高效的表现，深度融入各个领域，为人类的工作和生活带来巨大便利。在生产制造领域</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工业机器人作为“不知疲倦的超级工人”，在汽车制造等领域能高效、精准地完成焊接、喷漆等工作，大幅提升生产效率和产品合格率。更重要的是，它们能替代人类进入高温、高辐射等危险环境作业，有效保障人身安全。</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一、人类与人工智能的角色与关系</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3" name="https://photo-static-api.fotomore.com/creative/vcg/400/new/VCG41N1340058865.jpg?uid=386&amp;timestamp=1758611502&amp;sign=bc5e9efdb324b0804796f6559167f78d" descr="机械臂在咖啡机中准备咖啡"/>
          <p:cNvPicPr>
            <a:picLocks noChangeAspect="1"/>
          </p:cNvPicPr>
          <p:nvPr/>
        </p:nvPicPr>
        <p:blipFill>
          <a:blip r:embed="rId1"/>
          <a:stretch>
            <a:fillRect/>
          </a:stretch>
        </p:blipFill>
        <p:spPr>
          <a:xfrm>
            <a:off x="7513955" y="2579370"/>
            <a:ext cx="4486275" cy="3001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605472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（二）人工智能的辅助作用</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700" y="2691130"/>
            <a:ext cx="5945505" cy="230695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在医疗领域，人工智能是医生的“智慧参谋”。它能快速分析医学影像，显著提高早期疾病（如肺癌）的诊断准确率，为患者争取治疗时间；同时，通过分析海量病历数据，为医生制定个性化治疗方案提供参考。</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一、人类与人工智能的角色与关系</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3" name="https://photo-static-api.fotomore.com/creative/vcg/400/new/VCG41N1251551899.jpg?uid=386&amp;timestamp=1758611664&amp;sign=b0597fe346e40bc9957e7c50b049d789" descr="现代AI屏幕界面手术室呼吸系统"/>
          <p:cNvPicPr>
            <a:picLocks noChangeAspect="1"/>
          </p:cNvPicPr>
          <p:nvPr/>
        </p:nvPicPr>
        <p:blipFill>
          <a:blip r:embed="rId1"/>
          <a:srcRect l="7967" r="7967"/>
          <a:stretch>
            <a:fillRect/>
          </a:stretch>
        </p:blipFill>
        <p:spPr>
          <a:xfrm>
            <a:off x="7463155" y="2691130"/>
            <a:ext cx="4133215" cy="2764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605472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（二）人工智能的辅助作用</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700" y="2691130"/>
            <a:ext cx="5945505" cy="286131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人工智能作为“生活管家”，通过分析用户行为数据，精准推荐商品与内容，为用户节省时间并发现兴趣所在。比如某购物平台搜索过露营装备后，后续就会收到帐篷、睡袋等相关产品推荐。这些推荐不仅节省了我们筛选信息的时间，还帮助我们发现更多符合兴趣的内容。</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60883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一、人类与人工智能的角色与关系</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3" name="https://photo-static-api.fotomore.com/creative/vcg/400/new/VCG41N1251551899.jpg?uid=386&amp;timestamp=1758611664&amp;sign=b0597fe346e40bc9957e7c50b049d789" descr="现代AI屏幕界面手术室呼吸系统"/>
          <p:cNvPicPr>
            <a:picLocks noChangeAspect="1"/>
          </p:cNvPicPr>
          <p:nvPr/>
        </p:nvPicPr>
        <p:blipFill>
          <a:blip r:embed="rId1"/>
          <a:srcRect l="7967" r="7967"/>
          <a:stretch>
            <a:fillRect/>
          </a:stretch>
        </p:blipFill>
        <p:spPr>
          <a:xfrm>
            <a:off x="7463155" y="2691130"/>
            <a:ext cx="4133215" cy="2764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tags/tag1.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DIAGRAM_VIRTUALLY_FRAME" val="{&quot;height&quot;:320.65,&quot;left&quot;:110.65,&quot;top&quot;:165.05,&quot;width&quot;:897.15}"/>
</p:tagLst>
</file>

<file path=ppt/tags/tag101.xml><?xml version="1.0" encoding="utf-8"?>
<p:tagLst xmlns:p="http://schemas.openxmlformats.org/presentationml/2006/main">
  <p:tag name="KSO_WM_DIAGRAM_VIRTUALLY_FRAME" val="{&quot;height&quot;:320.65,&quot;left&quot;:110.65,&quot;top&quot;:165.05,&quot;width&quot;:897.15}"/>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1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f*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SUBTYPE" val="a"/>
  <p:tag name="KSO_WM_UNIT_NOCLEAR" val="0"/>
  <p:tag name="KSO_WM_UNIT_VALUE" val="68"/>
  <p:tag name="KSO_WM_DIAGRAM_GROUP_CODE" val="q1-1"/>
  <p:tag name="KSO_WM_UNIT_TYPE" val="q_h_f"/>
  <p:tag name="KSO_WM_UNIT_INDEX" val="1_1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具体内容，文字是思想的提炼"/>
  <p:tag name="KSO_WM_UNIT_TEXT_FILL_FORE_SCHEMECOLOR_INDEX" val="1"/>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4"/>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3"/>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2"/>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2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f*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SUBTYPE" val="a"/>
  <p:tag name="KSO_WM_UNIT_NOCLEAR" val="0"/>
  <p:tag name="KSO_WM_UNIT_VALUE" val="68"/>
  <p:tag name="KSO_WM_DIAGRAM_GROUP_CODE" val="q1-1"/>
  <p:tag name="KSO_WM_UNIT_TYPE" val="q_h_f"/>
  <p:tag name="KSO_WM_UNIT_INDEX" val="1_2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思想的提炼"/>
  <p:tag name="KSO_WM_UNIT_TEXT_FILL_FORE_SCHEMECOLOR_INDEX" val="1"/>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4"/>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3"/>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2"/>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3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f*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SUBTYPE" val="a"/>
  <p:tag name="KSO_WM_UNIT_NOCLEAR" val="0"/>
  <p:tag name="KSO_WM_UNIT_VALUE" val="68"/>
  <p:tag name="KSO_WM_DIAGRAM_GROUP_CODE" val="q1-1"/>
  <p:tag name="KSO_WM_UNIT_TYPE" val="q_h_f"/>
  <p:tag name="KSO_WM_UNIT_INDEX" val="1_3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具体内容，文字是思想的提炼"/>
  <p:tag name="KSO_WM_UNIT_TEXT_FILL_FORE_SCHEMECOLOR_INDEX" val="1"/>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3"/>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2"/>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6"/>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5"/>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6"/>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400000005960464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5"/>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6"/>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5"/>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1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3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2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3.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3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3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3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3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1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1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1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6,&quot;left&quot;:55.64998779296875,&quot;top&quot;:128.90000274898497,&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1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6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6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406.82323303222654,&quot;left&quot;:74.67503937007874,&quot;top&quot;:103.17676696777343,&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7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231.2783325195313,&quot;left&quot;:163.89999389648438,&quot;top&quot;:244.3608731103131,&quot;width&quot;:604.9500122070316}"/>
  <p:tag name="KSO_WM_DIAGRAM_VERSION" val="3"/>
  <p:tag name="KSO_WM_DIAGRAM_COLOR_TEXT_CAN_REMOVE" val="n"/>
  <p:tag name="KSO_WM_UNIT_NOCLEAR" val="0"/>
  <p:tag name="KSO_WM_UNIT_HIGHLIGHT" val="0"/>
  <p:tag name="KSO_WM_UNIT_DIAGRAM_ISNUMVISUAL" val="0"/>
  <p:tag name="KSO_WM_UNIT_TYPE" val="l_h_i"/>
  <p:tag name="KSO_WM_UNIT_INDEX" val="1_1_1"/>
  <p:tag name="KSO_WM_UNIT_ID" val="diagram20231438_1*l_h_i*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
</p:tagLst>
</file>

<file path=ppt/tags/tag17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231.2783325195313,&quot;left&quot;:163.89999389648438,&quot;top&quot;:244.3608731103131,&quot;width&quot;:604.9500122070316}"/>
  <p:tag name="KSO_WM_DIAGRAM_VERSION" val="3"/>
  <p:tag name="KSO_WM_DIAGRAM_COLOR_TEXT_CAN_REMOVE" val="n"/>
  <p:tag name="KSO_WM_UNIT_NOCLEAR" val="0"/>
  <p:tag name="KSO_WM_UNIT_HIGHLIGHT" val="0"/>
  <p:tag name="KSO_WM_UNIT_DIAGRAM_ISNUMVISUAL" val="0"/>
  <p:tag name="KSO_WM_UNIT_TYPE" val="l_h_i"/>
  <p:tag name="KSO_WM_UNIT_INDEX" val="1_2_1"/>
  <p:tag name="KSO_WM_UNIT_ID" val="diagram20231438_1*l_h_i*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
</p:tagLst>
</file>

<file path=ppt/tags/tag17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231.2783325195313,&quot;left&quot;:163.89999389648438,&quot;top&quot;:244.3608731103131,&quot;width&quot;:604.95001220703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1*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231.2783325195313,&quot;left&quot;:163.89999389648438,&quot;top&quot;:244.3608731103131,&quot;width&quot;:604.950012207031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1*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1*l_h_i*1_1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231.2783325195313,&quot;left&quot;:163.89999389648438,&quot;top&quot;:244.3608731103131,&quot;width&quot;:604.95001220703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1*l_h_i*1_1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231.2783325195313,&quot;left&quot;:163.89999389648438,&quot;top&quot;:244.3608731103131,&quot;width&quot;:604.95001220703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7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231.2783325195313,&quot;left&quot;:163.89999389648438,&quot;top&quot;:244.3608731103131,&quot;width&quot;:604.95001220703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1*l_h_f*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项正文，文字是您思想的提炼请言简意赅的阐述观点。单击此处输入你的项正文，文字是您思想的提炼，请尽量言简意赅的阐述观点。"/>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231.2783325195313,&quot;left&quot;:163.89999389648438,&quot;top&quot;:244.3608731103131,&quot;width&quot;:604.950012207031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1*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1*l_h_i*1_2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231.2783325195313,&quot;left&quot;:163.89999389648438,&quot;top&quot;:244.3608731103131,&quot;width&quot;:604.950012207031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
</p:tagLst>
</file>

<file path=ppt/tags/tag1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1*l_h_i*1_2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231.2783325195313,&quot;left&quot;:163.89999389648438,&quot;top&quot;:244.3608731103131,&quot;width&quot;:604.950012207031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
</p:tagLst>
</file>

<file path=ppt/tags/tag181.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28_1*l_h_i*1_2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1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28_1*l_h_f*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18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8_1*l_h_a*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18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728_1*l_h_i*1_2_1"/>
  <p:tag name="KSO_WM_TEMPLATE_CATEGORY" val="diagram"/>
  <p:tag name="KSO_WM_TEMPLATE_INDEX" val="20234728"/>
  <p:tag name="KSO_WM_UNIT_LAYERLEVEL" val="1_1_1"/>
  <p:tag name="KSO_WM_TAG_VERSION" val="3.0"/>
  <p:tag name="KSO_WM_UNIT_TEXT_FILL_TYPE" val="1"/>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LINE_FORE_SCHEMECOLOR_INDEX" val="-2"/>
  <p:tag name="KSO_WM_DIAGRAM_USE_COLOR_VALUE" val="{&quot;color_scheme&quot;:1,&quot;color_type&quot;:1,&quot;theme_color_indexes&quot;:[]}"/>
</p:tagLst>
</file>

<file path=ppt/tags/tag1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28_1*l_h_f*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BEAUTIFY_FLAG" val="#wm#"/>
  <p:tag name="KSO_WM_UNIT_PRESET_TEXT" val="单击此处输入项正文具体内容，文字是您思想的提炼，请尽量言简意赅的阐述观点。单击此处输入您的智能图形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28_1*l_h_a*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187.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8_1*l_h_i*1_1_1"/>
  <p:tag name="KSO_WM_TEMPLATE_CATEGORY" val="diagram"/>
  <p:tag name="KSO_WM_TEMPLATE_INDEX" val="20234728"/>
  <p:tag name="KSO_WM_UNIT_LAYERLEVEL" val="1_1_1"/>
  <p:tag name="KSO_WM_TAG_VERSION" val="3.0"/>
  <p:tag name="KSO_WM_UNIT_TEXT_FILL_TYPE" val="1"/>
  <p:tag name="KSO_WM_DIAGRAM_MAX_ITEMCNT" val="4"/>
  <p:tag name="KSO_WM_DIAGRAM_MIN_ITEMCNT" val="2"/>
  <p:tag name="KSO_WM_DIAGRAM_VIRTUALLY_FRAME" val="{&quot;height&quot;:341.9343231201172,&quot;left&quot;:44.921008473794245,&quot;top&quot;:147.16567687988282,&quot;width&quot;:849.9789915262057}"/>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1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19.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_BRIGHTNESS" val="0.8"/>
  <p:tag name="KSO_WM_UNIT_SHADOW_SCHEMECOLOR_INDEX" val="7"/>
  <p:tag name="KSO_WM_UNIT_USESOURCEFORMAT_APPLY" val="1"/>
  <p:tag name="KSO_WM_DIAGRAM_USE_COLOR_VALUE" val="{&quot;color_scheme&quot;:1,&quot;color_type&quot;:1,&quot;theme_color_indexes&quot;:[]}"/>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_BRIGHTNESS" val="0.8"/>
  <p:tag name="KSO_WM_UNIT_SHADOW_SCHEMECOLOR_INDEX" val="5"/>
  <p:tag name="KSO_WM_UNIT_USESOURCEFORMAT_APPLY" val="1"/>
  <p:tag name="KSO_WM_DIAGRAM_USE_COLOR_VALUE" val="{&quot;color_scheme&quot;:1,&quot;color_type&quot;:1,&quot;theme_color_indexes&quot;:[]}"/>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_BRIGHTNESS" val="0.8"/>
  <p:tag name="KSO_WM_UNIT_SHADOW_SCHEMECOLOR_INDEX" val="6"/>
  <p:tag name="KSO_WM_UNIT_USESOURCEFORMAT_APPLY" val="1"/>
  <p:tag name="KSO_WM_DIAGRAM_USE_COLOR_VALUE" val="{&quot;color_scheme&quot;:1,&quot;color_type&quot;:1,&quot;theme_color_indexes&quot;:[]}"/>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03.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04.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05.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06.xml><?xml version="1.0" encoding="utf-8"?>
<p:tagLst xmlns:p="http://schemas.openxmlformats.org/presentationml/2006/main">
  <p:tag name="KSO_WM_SLIDE_ITEM_CNT" val="3"/>
</p:tagLst>
</file>

<file path=ppt/tags/tag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1.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_BRIGHTNESS" val="0.8"/>
  <p:tag name="KSO_WM_UNIT_SHADOW_SCHEMECOLOR_INDEX" val="7"/>
  <p:tag name="KSO_WM_UNIT_USESOURCEFORMAT_APPLY" val="1"/>
  <p:tag name="KSO_WM_DIAGRAM_USE_COLOR_VALUE" val="{&quot;color_scheme&quot;:1,&quot;color_type&quot;:1,&quot;theme_color_indexes&quot;:[]}"/>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_BRIGHTNESS" val="0.8"/>
  <p:tag name="KSO_WM_UNIT_SHADOW_SCHEMECOLOR_INDEX" val="5"/>
  <p:tag name="KSO_WM_UNIT_USESOURCEFORMAT_APPLY" val="1"/>
  <p:tag name="KSO_WM_DIAGRAM_USE_COLOR_VALUE" val="{&quot;color_scheme&quot;:1,&quot;color_type&quot;:1,&quot;theme_color_indexes&quot;:[]}"/>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_BRIGHTNESS" val="0.8"/>
  <p:tag name="KSO_WM_UNIT_SHADOW_SCHEMECOLOR_INDEX" val="6"/>
  <p:tag name="KSO_WM_UNIT_USESOURCEFORMAT_APPLY" val="1"/>
  <p:tag name="KSO_WM_DIAGRAM_USE_COLOR_VALUE" val="{&quot;color_scheme&quot;:1,&quot;color_type&quot;:1,&quot;theme_color_indexes&quot;:[]}"/>
</p:tagLst>
</file>

<file path=ppt/tags/tag22.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22.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23.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24.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25.xml><?xml version="1.0" encoding="utf-8"?>
<p:tagLst xmlns:p="http://schemas.openxmlformats.org/presentationml/2006/main">
  <p:tag name="KSO_WM_SLIDE_ITEM_CNT" val="3"/>
</p:tagLst>
</file>

<file path=ppt/tags/tag2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_BRIGHTNESS" val="0.8"/>
  <p:tag name="KSO_WM_UNIT_SHADOW_SCHEMECOLOR_INDEX" val="7"/>
  <p:tag name="KSO_WM_UNIT_USESOURCEFORMAT_APPLY" val="1"/>
  <p:tag name="KSO_WM_DIAGRAM_USE_COLOR_VALUE" val="{&quot;color_scheme&quot;:1,&quot;color_type&quot;:1,&quot;theme_color_indexes&quot;:[]}"/>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_BRIGHTNESS" val="0.8"/>
  <p:tag name="KSO_WM_UNIT_SHADOW_SCHEMECOLOR_INDEX" val="5"/>
  <p:tag name="KSO_WM_UNIT_USESOURCEFORMAT_APPLY" val="1"/>
  <p:tag name="KSO_WM_DIAGRAM_USE_COLOR_VALUE" val="{&quot;color_scheme&quot;:1,&quot;color_type&quot;:1,&quot;theme_color_indexes&quot;:[]}"/>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_BRIGHTNESS" val="0.8"/>
  <p:tag name="KSO_WM_UNIT_SHADOW_SCHEMECOLOR_INDEX" val="6"/>
  <p:tag name="KSO_WM_UNIT_USESOURCEFORMAT_APPLY" val="1"/>
  <p:tag name="KSO_WM_DIAGRAM_USE_COLOR_VALUE" val="{&quot;color_scheme&quot;:1,&quot;color_type&quot;:1,&quot;theme_color_indexes&quot;:[]}"/>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4.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41.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42.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43.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48.7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44.xml><?xml version="1.0" encoding="utf-8"?>
<p:tagLst xmlns:p="http://schemas.openxmlformats.org/presentationml/2006/main">
  <p:tag name="KSO_WM_SLIDE_ITEM_CNT" val="3"/>
</p:tagLst>
</file>

<file path=ppt/tags/tag2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_BRIGHTNESS" val="0.8"/>
  <p:tag name="KSO_WM_UNIT_SHADOW_SCHEMECOLOR_INDEX" val="7"/>
  <p:tag name="KSO_WM_UNIT_USESOURCEFORMAT_APPLY" val="1"/>
  <p:tag name="KSO_WM_DIAGRAM_USE_COLOR_VALUE" val="{&quot;color_scheme&quot;:1,&quot;color_type&quot;:1,&quot;theme_color_indexes&quot;:[]}"/>
</p:tagLst>
</file>

<file path=ppt/tags/tag25.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_BRIGHTNESS" val="0.8"/>
  <p:tag name="KSO_WM_UNIT_SHADOW_SCHEMECOLOR_INDEX" val="5"/>
  <p:tag name="KSO_WM_UNIT_USESOURCEFORMAT_APPLY" val="1"/>
  <p:tag name="KSO_WM_DIAGRAM_USE_COLOR_VALUE" val="{&quot;color_scheme&quot;:1,&quot;color_type&quot;:1,&quot;theme_color_indexes&quot;:[]}"/>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_BRIGHTNESS" val="0.8"/>
  <p:tag name="KSO_WM_UNIT_SHADOW_SCHEMECOLOR_INDEX" val="6"/>
  <p:tag name="KSO_WM_UNIT_USESOURCEFORMAT_APPLY" val="1"/>
  <p:tag name="KSO_WM_DIAGRAM_USE_COLOR_VALUE" val="{&quot;color_scheme&quot;:1,&quot;color_type&quot;:1,&quot;theme_color_indexes&quot;:[]}"/>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61.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62.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70.5644912407341,&quot;left&quot;:21.875,&quot;top&quot;:149.29999694824215,&quot;width&quot;:819.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263.xml><?xml version="1.0" encoding="utf-8"?>
<p:tagLst xmlns:p="http://schemas.openxmlformats.org/presentationml/2006/main">
  <p:tag name="KSO_WM_SLIDE_ITEM_CNT" val="3"/>
</p:tagLst>
</file>

<file path=ppt/tags/tag26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2783508300781,&quot;left&quot;:54.5,&quot;top&quot;:127.04161198653574,&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7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7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7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7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8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8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8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8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9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9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9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9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29.67503937007873,&quot;top&quot;:95.52676696777344,&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0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0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0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30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29.67503937007873,&quot;top&quot;:95.52676696777344,&quot;width&quot;:820.1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09.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Lst>
</file>

<file path=ppt/tags/tag3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Lst>
</file>

<file path=ppt/tags/tag3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Lst>
</file>

<file path=ppt/tags/tag317.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2.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Lst>
</file>

<file path=ppt/tags/tag3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Lst>
</file>

<file path=ppt/tags/tag325.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Lst>
</file>

<file path=ppt/tags/tag3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Lst>
</file>

<file path=ppt/tags/tag3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97.4748962402344,&quot;left&quot;:-26,&quot;top&quot;:104.68759124996159,&quot;width&quot;:8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Lst>
</file>

<file path=ppt/tags/tag333.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3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35.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3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37.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38.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39.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340.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41.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42.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43.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4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45.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4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47.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48.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49.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7"/>
</p:tagLst>
</file>

<file path=ppt/tags/tag350.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51.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52.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53.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5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55.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5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57.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58.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59.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61.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62.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63.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6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65.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6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67.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68.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69.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71.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72.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73.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7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75.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7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77.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78.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79.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81.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82.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83.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8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85.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8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87.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88.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89.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390.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391.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92.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393.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94.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95.xml><?xml version="1.0" encoding="utf-8"?>
<p:tagLst xmlns:p="http://schemas.openxmlformats.org/presentationml/2006/main">
  <p:tag name="KSO_WM_DIAGRAM_VIRTUALLY_FRAME" val="{&quot;height&quot;:339.2000000000004,&quot;left&quot;:125.775,&quot;top&quot;:145.90003937007867,&quot;width&quot;:741.9887731481479}"/>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96.xml><?xml version="1.0" encoding="utf-8"?>
<p:tagLst xmlns:p="http://schemas.openxmlformats.org/presentationml/2006/main">
  <p:tag name="KSO_WM_DIAGRAM_VIRTUALLY_FRAME" val="{&quot;height&quot;:339.2000000000004,&quot;left&quot;:125.775,&quot;top&quot;:145.90003937007867,&quot;width&quot;:741.9887731481479}"/>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
</p:tagLst>
</file>

<file path=ppt/tags/tag39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2783508300781,&quot;left&quot;:54.5,&quot;top&quot;:127.04161198653574,&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398.xml><?xml version="1.0" encoding="utf-8"?>
<p:tagLst xmlns:p="http://schemas.openxmlformats.org/presentationml/2006/main">
  <p:tag name="KSO_WM_UNIT_TYPE" val="a"/>
  <p:tag name="KSO_WM_UNIT_INDEX" val="1"/>
  <p:tag name="KSO_WM_BEAUTIFY_FLAG" val="#wm#"/>
  <p:tag name="KSO_WM_TAG_VERSION" val="3.0"/>
  <p:tag name="KSO_WM_UNIT_ID" val="custom40495204_9*a*1"/>
  <p:tag name="KSO_WM_UNIT_ISNUMDGMTITLE" val="0"/>
  <p:tag name="KSO_WM_UNIT_HIGHLIGHT" val="0"/>
  <p:tag name="KSO_WM_UNIT_COMPATIBLE" val="0"/>
  <p:tag name="KSO_WM_UNIT_DIAGRAM_ISNUMVISUAL" val="0"/>
  <p:tag name="KSO_WM_UNIT_DIAGRAM_ISREFERUNIT" val="0"/>
  <p:tag name="KSO_WM_UNIT_LAYERLEVEL" val="1"/>
  <p:tag name="KSO_WM_TEMPLATE_INDEX" val="40495204"/>
  <p:tag name="KSO_WM_TEMPLATE_CATEGORY" val="custom"/>
  <p:tag name="KSO_WM_UNIT_ISCONTENTSTITLE" val="0"/>
  <p:tag name="KSO_WM_UNIT_TEXT_TYPE" val="0"/>
  <p:tag name="KSO_WM_UNIT_NOCLEAR" val="0"/>
  <p:tag name="KSO_WM_UNIT_PRESET_TEXT" val="感谢您的观看"/>
</p:tagLst>
</file>

<file path=ppt/tags/tag399.xml><?xml version="1.0" encoding="utf-8"?>
<p:tagLst xmlns:p="http://schemas.openxmlformats.org/presentationml/2006/main">
  <p:tag name="KSO_WM_UNIT_TYPE" val="i"/>
  <p:tag name="KSO_WM_UNIT_INDEX" val="1"/>
  <p:tag name="KSO_WM_BEAUTIFY_FLAG" val="#wm#"/>
  <p:tag name="KSO_WM_TAG_VERSION" val="3.0"/>
  <p:tag name="KSO_WM_UNIT_ID" val="custom40495204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5204"/>
  <p:tag name="KSO_WM_TEMPLATE_CATEGORY" val="custom"/>
</p:tagLst>
</file>

<file path=ppt/tags/tag4.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40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40495204"/>
  <p:tag name="KSO_WM_TEMPLATE_CATEGORY" val="custom"/>
  <p:tag name="KSO_WM_SLIDE_INDEX" val="9"/>
  <p:tag name="KSO_WM_SLIDE_ID" val="custom40495204_9"/>
  <p:tag name="KSO_WM_TEMPLATE_MASTER_TYPE" val="0"/>
  <p:tag name="KSO_WM_SLIDE_LAYOUT" val="a_b"/>
  <p:tag name="KSO_WM_SLIDE_LAYOUT_CNT" val="1_1"/>
</p:tagLst>
</file>

<file path=ppt/tags/tag401.xml><?xml version="1.0" encoding="utf-8"?>
<p:tagLst xmlns:p="http://schemas.openxmlformats.org/presentationml/2006/main">
  <p:tag name="commondata" val="eyJoZGlkIjoiZWZhYzY1ZjEwYzE0MTgzYzYwNzAzNDFlNTliNGYwMzgifQ=="/>
  <p:tag name="resource_record_key" val="{&quot;65&quot;:[40495204],&quot;70&quot;:[3328106,3314422,3426818,3423782,3327398,3327744,3312443,3327944,3312530,3314167,3323870,3323868,3325120,3321640,3323892,3314382,3312357,3318295,3325290,3333620,3426816,3426402,3322496,3322475,3322019,3330498,3405787,3428047,3312417,3318988]}"/>
</p:tagLst>
</file>

<file path=ppt/tags/tag41.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4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4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4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4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4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408"/>
</p:tagLst>
</file>

<file path=ppt/tags/tag6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6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8"/>
</p:tagLst>
</file>

<file path=ppt/tags/tag7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5204"/>
</p:tagLst>
</file>

<file path=ppt/tags/tag8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5204"/>
</p:tagLst>
</file>

<file path=ppt/tags/tag8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Lst>
</file>

<file path=ppt/tags/tag90.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40495204"/>
  <p:tag name="KSO_WM_TEMPLATE_CATEGORY" val="custom"/>
  <p:tag name="KSO_WM_TEMPLATE_MASTER_TYPE" val="0"/>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DIAGRAM_VIRTUALLY_FRAME" val="{&quot;height&quot;:320.65,&quot;left&quot;:110.65,&quot;top&quot;:165.05,&quot;width&quot;:897.15}"/>
</p:tagLst>
</file>

<file path=ppt/tags/tag99.xml><?xml version="1.0" encoding="utf-8"?>
<p:tagLst xmlns:p="http://schemas.openxmlformats.org/presentationml/2006/main">
  <p:tag name="KSO_WM_DIAGRAM_VIRTUALLY_FRAME" val="{&quot;height&quot;:320.65,&quot;left&quot;:110.65,&quot;top&quot;:165.05,&quot;width&quot;:897.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198">
      <a:dk1>
        <a:srgbClr val="000000"/>
      </a:dk1>
      <a:lt1>
        <a:srgbClr val="FFFFFF"/>
      </a:lt1>
      <a:dk2>
        <a:srgbClr val="06132C"/>
      </a:dk2>
      <a:lt2>
        <a:srgbClr val="F5F7FF"/>
      </a:lt2>
      <a:accent1>
        <a:srgbClr val="696CFF"/>
      </a:accent1>
      <a:accent2>
        <a:srgbClr val="6580F4"/>
      </a:accent2>
      <a:accent3>
        <a:srgbClr val="4C99EA"/>
      </a:accent3>
      <a:accent4>
        <a:srgbClr val="32B2E0"/>
      </a:accent4>
      <a:accent5>
        <a:srgbClr val="19CBD6"/>
      </a:accent5>
      <a:accent6>
        <a:srgbClr val="00E4CC"/>
      </a:accent6>
      <a:hlink>
        <a:srgbClr val="304FFE"/>
      </a:hlink>
      <a:folHlink>
        <a:srgbClr val="492067"/>
      </a:folHlink>
    </a:clrScheme>
    <a:fontScheme name="科技风">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7553</Words>
  <Application>WPS 演示</Application>
  <PresentationFormat>宽屏</PresentationFormat>
  <Paragraphs>562</Paragraphs>
  <Slides>40</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40</vt:i4>
      </vt:variant>
    </vt:vector>
  </HeadingPairs>
  <TitlesOfParts>
    <vt:vector size="59" baseType="lpstr">
      <vt:lpstr>Arial</vt:lpstr>
      <vt:lpstr>宋体</vt:lpstr>
      <vt:lpstr>Wingdings</vt:lpstr>
      <vt:lpstr>思源宋体 Heavy</vt:lpstr>
      <vt:lpstr>思源宋体 CN Heavy</vt:lpstr>
      <vt:lpstr>思源黑体 CN Medium</vt:lpstr>
      <vt:lpstr>MiSans Normal</vt:lpstr>
      <vt:lpstr>楷体</vt:lpstr>
      <vt:lpstr>阿里巴巴普惠体 Heavy</vt:lpstr>
      <vt:lpstr>OPPOSans M</vt:lpstr>
      <vt:lpstr>微软雅黑</vt:lpstr>
      <vt:lpstr>黑体</vt:lpstr>
      <vt:lpstr>Wingdings</vt:lpstr>
      <vt:lpstr>Arial Unicode MS</vt:lpstr>
      <vt:lpstr>等线 Light</vt:lpstr>
      <vt:lpstr>等线</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dc:creator>
  <cp:lastModifiedBy>WPS_1751534095</cp:lastModifiedBy>
  <cp:revision>95</cp:revision>
  <dcterms:created xsi:type="dcterms:W3CDTF">2024-07-07T13:21:00Z</dcterms:created>
  <dcterms:modified xsi:type="dcterms:W3CDTF">2025-09-26T09:25:14Z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164CBCD670BE46BFA0A6F3797F177394_13</vt:lpwstr>
  </property>
  <property fmtid="{D5CDD505-2E9C-101B-9397-08002B2CF9AE}" pid="3" name="KSOProductBuildVer">
    <vt:lpwstr>2052-12.1.0.16729</vt:lpwstr>
  </property>
</Properties>
</file>